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3" roundtripDataSignature="AMtx7mgzldDbaK2vatOkTaARFzXvUbBd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customschemas.google.com/relationships/presentationmetadata" Target="meta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e37ac2a930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e37ac2a930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e37ac2a930_1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e37ac2a930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e37ac2a930_1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e37ac2a930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e8511b825a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e8511b825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e9a869008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e9a86900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e91d9a203d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e91d9a203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e91d9a203d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e91d9a203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e8511b825a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e8511b825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e37ac2a930_1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e37ac2a930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e37ac2a930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e37ac2a93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e37ac2a930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e37ac2a93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e91d9a203d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e91d9a203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e37ac2a930_1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e37ac2a930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e8511b825a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e8511b825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e91d9a203d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e91d9a203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e91d9a203d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e91d9a203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e91d9a203d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e91d9a203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e91d9a203d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e91d9a203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e37ac2a930_1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e37ac2a930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e37ac2a930_1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e37ac2a930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e37ac2a930_1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e37ac2a930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8"/>
          <p:cNvSpPr/>
          <p:nvPr>
            <p:ph idx="2" type="pic"/>
          </p:nvPr>
        </p:nvSpPr>
        <p:spPr>
          <a:xfrm>
            <a:off x="5183188" y="987425"/>
            <a:ext cx="6172200" cy="4873625"/>
          </a:xfrm>
          <a:prstGeom prst="rect">
            <a:avLst/>
          </a:prstGeom>
          <a:noFill/>
          <a:ln>
            <a:noFill/>
          </a:ln>
        </p:spPr>
      </p:sp>
      <p:sp>
        <p:nvSpPr>
          <p:cNvPr id="64" name="Google Shape;64;p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hyperlink" Target="https://doi.org/10.1038/s41598-024-51545-2" TargetMode="External"/><Relationship Id="rId5" Type="http://schemas.openxmlformats.org/officeDocument/2006/relationships/hyperlink" Target="https://doi.org/10.1038/s41467-021-21615-4"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209634" y="1075159"/>
            <a:ext cx="11888024" cy="120816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Calibri"/>
              <a:buNone/>
            </a:pPr>
            <a:r>
              <a:rPr b="1" lang="en-US" sz="3200"/>
              <a:t>Spatial Proteomics/Transcriptomics with Nanostring GeoMx Digital Spatial Profiler</a:t>
            </a:r>
            <a:endParaRPr/>
          </a:p>
        </p:txBody>
      </p:sp>
      <p:sp>
        <p:nvSpPr>
          <p:cNvPr id="85" name="Google Shape;85;p1"/>
          <p:cNvSpPr txBox="1"/>
          <p:nvPr>
            <p:ph idx="1" type="subTitle"/>
          </p:nvPr>
        </p:nvSpPr>
        <p:spPr>
          <a:xfrm>
            <a:off x="1524000" y="4263775"/>
            <a:ext cx="9144000" cy="165576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en-US"/>
              <a:t>THEO LASSALE</a:t>
            </a:r>
            <a:endParaRPr b="1"/>
          </a:p>
          <a:p>
            <a:pPr indent="0" lvl="0" marL="0" rtl="0" algn="l">
              <a:lnSpc>
                <a:spcPct val="90000"/>
              </a:lnSpc>
              <a:spcBef>
                <a:spcPts val="1000"/>
              </a:spcBef>
              <a:spcAft>
                <a:spcPts val="0"/>
              </a:spcAft>
              <a:buClr>
                <a:schemeClr val="dk1"/>
              </a:buClr>
              <a:buSzPts val="2400"/>
              <a:buNone/>
            </a:pPr>
            <a:r>
              <a:rPr lang="en-US"/>
              <a:t>INSTITUT CURIE, INSERM U900, MINES </a:t>
            </a:r>
            <a:r>
              <a:rPr lang="en-US"/>
              <a:t>PARISTECH</a:t>
            </a:r>
            <a:endParaRPr/>
          </a:p>
        </p:txBody>
      </p:sp>
      <p:pic>
        <p:nvPicPr>
          <p:cNvPr descr="Logo, company name&#10;&#10;Description automatically generated" id="86" name="Google Shape;86;p1"/>
          <p:cNvPicPr preferRelativeResize="0"/>
          <p:nvPr/>
        </p:nvPicPr>
        <p:blipFill rotWithShape="1">
          <a:blip r:embed="rId3">
            <a:alphaModFix/>
          </a:blip>
          <a:srcRect b="0" l="0" r="0" t="0"/>
          <a:stretch/>
        </p:blipFill>
        <p:spPr>
          <a:xfrm>
            <a:off x="10343892" y="5326811"/>
            <a:ext cx="1362974" cy="1362974"/>
          </a:xfrm>
          <a:prstGeom prst="rect">
            <a:avLst/>
          </a:prstGeom>
          <a:noFill/>
          <a:ln>
            <a:noFill/>
          </a:ln>
        </p:spPr>
      </p:pic>
      <p:cxnSp>
        <p:nvCxnSpPr>
          <p:cNvPr id="87" name="Google Shape;87;p1"/>
          <p:cNvCxnSpPr/>
          <p:nvPr/>
        </p:nvCxnSpPr>
        <p:spPr>
          <a:xfrm flipH="1" rot="10800000">
            <a:off x="447058" y="3551863"/>
            <a:ext cx="11217560" cy="65315"/>
          </a:xfrm>
          <a:prstGeom prst="straightConnector1">
            <a:avLst/>
          </a:prstGeom>
          <a:noFill/>
          <a:ln cap="flat" cmpd="sng" w="57150">
            <a:solidFill>
              <a:schemeClr val="accent2"/>
            </a:solidFill>
            <a:prstDash val="solid"/>
            <a:miter lim="800000"/>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e37ac2a930_1_14"/>
          <p:cNvSpPr txBox="1"/>
          <p:nvPr>
            <p:ph type="title"/>
          </p:nvPr>
        </p:nvSpPr>
        <p:spPr>
          <a:xfrm>
            <a:off x="838200" y="436375"/>
            <a:ext cx="10515600" cy="1325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28947"/>
              <a:buFont typeface="Arial"/>
              <a:buNone/>
            </a:pPr>
            <a:r>
              <a:rPr lang="en-US"/>
              <a:t>       </a:t>
            </a:r>
            <a:r>
              <a:rPr b="1" lang="en-US" sz="3800"/>
              <a:t>GeoMx DSP Data Analysis: Statistical tests for DEA</a:t>
            </a:r>
            <a:endParaRPr b="1" sz="3800"/>
          </a:p>
          <a:p>
            <a:pPr indent="0" lvl="0" marL="0" rtl="0" algn="l">
              <a:spcBef>
                <a:spcPts val="0"/>
              </a:spcBef>
              <a:spcAft>
                <a:spcPts val="0"/>
              </a:spcAft>
              <a:buNone/>
            </a:pPr>
            <a:r>
              <a:t/>
            </a:r>
            <a:endParaRPr/>
          </a:p>
        </p:txBody>
      </p:sp>
      <p:sp>
        <p:nvSpPr>
          <p:cNvPr id="150" name="Google Shape;150;g2e37ac2a930_1_14"/>
          <p:cNvSpPr txBox="1"/>
          <p:nvPr>
            <p:ph idx="1" type="body"/>
          </p:nvPr>
        </p:nvSpPr>
        <p:spPr>
          <a:xfrm>
            <a:off x="838200" y="1825625"/>
            <a:ext cx="10515600" cy="4809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b="1" lang="en-US" sz="1800"/>
              <a:t> </a:t>
            </a:r>
            <a:r>
              <a:rPr lang="en-US" sz="1800"/>
              <a:t>How to choose the right statistical test for differential expression ?</a:t>
            </a:r>
            <a:endParaRPr sz="1800"/>
          </a:p>
          <a:p>
            <a:pPr indent="0" lvl="0" marL="0" rtl="0" algn="l">
              <a:spcBef>
                <a:spcPts val="1000"/>
              </a:spcBef>
              <a:spcAft>
                <a:spcPts val="0"/>
              </a:spcAft>
              <a:buClr>
                <a:schemeClr val="dk1"/>
              </a:buClr>
              <a:buSzPts val="1100"/>
              <a:buFont typeface="Arial"/>
              <a:buNone/>
            </a:pPr>
            <a:r>
              <a:t/>
            </a:r>
            <a:endParaRPr sz="1800"/>
          </a:p>
          <a:p>
            <a:pPr indent="-342900" lvl="0" marL="457200" rtl="0" algn="l">
              <a:spcBef>
                <a:spcPts val="1000"/>
              </a:spcBef>
              <a:spcAft>
                <a:spcPts val="0"/>
              </a:spcAft>
              <a:buSzPts val="1800"/>
              <a:buChar char="•"/>
            </a:pPr>
            <a:r>
              <a:rPr lang="en-US" sz="1800"/>
              <a:t>  </a:t>
            </a:r>
            <a:r>
              <a:rPr lang="en-US" sz="1800"/>
              <a:t>If 2 ROIs to compare:</a:t>
            </a:r>
            <a:endParaRPr sz="1800"/>
          </a:p>
          <a:p>
            <a:pPr indent="0" lvl="0" marL="0" rtl="0" algn="l">
              <a:spcBef>
                <a:spcPts val="1000"/>
              </a:spcBef>
              <a:spcAft>
                <a:spcPts val="0"/>
              </a:spcAft>
              <a:buNone/>
            </a:pPr>
            <a:r>
              <a:rPr lang="en-US" sz="1800"/>
              <a:t>                                </a:t>
            </a:r>
            <a:endParaRPr sz="1800"/>
          </a:p>
          <a:p>
            <a:pPr indent="-342900" lvl="0" marL="457200" rtl="0" algn="l">
              <a:spcBef>
                <a:spcPts val="1000"/>
              </a:spcBef>
              <a:spcAft>
                <a:spcPts val="0"/>
              </a:spcAft>
              <a:buSzPts val="1800"/>
              <a:buChar char="-"/>
            </a:pPr>
            <a:r>
              <a:rPr lang="en-US" sz="1800"/>
              <a:t>Same patient: </a:t>
            </a:r>
            <a:r>
              <a:rPr b="1" lang="en-US" sz="1800"/>
              <a:t>paired t-test</a:t>
            </a:r>
            <a:r>
              <a:rPr lang="en-US" sz="1800"/>
              <a:t> (if data skewed: Wilcoxon)</a:t>
            </a:r>
            <a:endParaRPr sz="1800"/>
          </a:p>
          <a:p>
            <a:pPr indent="-342900" lvl="0" marL="457200" rtl="0" algn="l">
              <a:spcBef>
                <a:spcPts val="0"/>
              </a:spcBef>
              <a:spcAft>
                <a:spcPts val="0"/>
              </a:spcAft>
              <a:buSzPts val="1800"/>
              <a:buChar char="-"/>
            </a:pPr>
            <a:r>
              <a:rPr lang="en-US" sz="1800"/>
              <a:t>Two independent patients: </a:t>
            </a:r>
            <a:r>
              <a:rPr b="1" lang="en-US" sz="1800"/>
              <a:t>unpaired t-test</a:t>
            </a:r>
            <a:r>
              <a:rPr lang="en-US" sz="1800"/>
              <a:t> (if data skewed: Mann-Whitney U).</a:t>
            </a:r>
            <a:endParaRPr sz="1800"/>
          </a:p>
          <a:p>
            <a:pPr indent="0" lvl="0" marL="0" rtl="0" algn="l">
              <a:spcBef>
                <a:spcPts val="1000"/>
              </a:spcBef>
              <a:spcAft>
                <a:spcPts val="0"/>
              </a:spcAft>
              <a:buNone/>
            </a:pPr>
            <a:r>
              <a:rPr lang="en-US" sz="1800"/>
              <a:t>    </a:t>
            </a:r>
            <a:endParaRPr sz="1800"/>
          </a:p>
          <a:p>
            <a:pPr indent="-342900" lvl="0" marL="457200" rtl="0" algn="l">
              <a:spcBef>
                <a:spcPts val="1000"/>
              </a:spcBef>
              <a:spcAft>
                <a:spcPts val="0"/>
              </a:spcAft>
              <a:buSzPts val="1800"/>
              <a:buChar char="•"/>
            </a:pPr>
            <a:r>
              <a:rPr lang="en-US" sz="1800"/>
              <a:t>If multiple ROIs to compare:</a:t>
            </a:r>
            <a:endParaRPr sz="1800"/>
          </a:p>
          <a:p>
            <a:pPr indent="0" lvl="0" marL="457200" rtl="0" algn="l">
              <a:spcBef>
                <a:spcPts val="1000"/>
              </a:spcBef>
              <a:spcAft>
                <a:spcPts val="0"/>
              </a:spcAft>
              <a:buNone/>
            </a:pPr>
            <a:r>
              <a:t/>
            </a:r>
            <a:endParaRPr sz="1800"/>
          </a:p>
          <a:p>
            <a:pPr indent="-342900" lvl="0" marL="457200" rtl="0" algn="l">
              <a:spcBef>
                <a:spcPts val="1000"/>
              </a:spcBef>
              <a:spcAft>
                <a:spcPts val="0"/>
              </a:spcAft>
              <a:buSzPts val="1800"/>
              <a:buChar char="-"/>
            </a:pPr>
            <a:r>
              <a:rPr b="1" lang="en-US" sz="1800"/>
              <a:t>Linear mixed effect model </a:t>
            </a:r>
            <a:r>
              <a:rPr lang="en-US" sz="1800"/>
              <a:t>(LMM) —&gt; batch-effect correction.</a:t>
            </a:r>
            <a:endParaRPr sz="1800"/>
          </a:p>
          <a:p>
            <a:pPr indent="0" lvl="0" marL="0" rtl="0" algn="l">
              <a:spcBef>
                <a:spcPts val="10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8"/>
          <p:cNvSpPr txBox="1"/>
          <p:nvPr>
            <p:ph type="title"/>
          </p:nvPr>
        </p:nvSpPr>
        <p:spPr>
          <a:xfrm>
            <a:off x="784775" y="623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r>
              <a:rPr b="1" lang="en-US" sz="3500"/>
              <a:t>GeoMx DSP few </a:t>
            </a:r>
            <a:r>
              <a:rPr b="1" lang="en-US" sz="3500"/>
              <a:t>assets and a major limitation</a:t>
            </a:r>
            <a:endParaRPr b="1" sz="3500"/>
          </a:p>
        </p:txBody>
      </p:sp>
      <p:sp>
        <p:nvSpPr>
          <p:cNvPr id="156" name="Google Shape;156;p8"/>
          <p:cNvSpPr txBox="1"/>
          <p:nvPr>
            <p:ph idx="1" type="body"/>
          </p:nvPr>
        </p:nvSpPr>
        <p:spPr>
          <a:xfrm>
            <a:off x="838200" y="1825625"/>
            <a:ext cx="10515600" cy="4711800"/>
          </a:xfrm>
          <a:prstGeom prst="rect">
            <a:avLst/>
          </a:prstGeom>
          <a:noFill/>
          <a:ln>
            <a:noFill/>
          </a:ln>
        </p:spPr>
        <p:txBody>
          <a:bodyPr anchorCtr="0" anchor="t" bIns="45700" lIns="91425" spcFirstLastPara="1" rIns="91425" wrap="square" tIns="45700">
            <a:normAutofit fontScale="25000" lnSpcReduction="20000"/>
          </a:bodyPr>
          <a:lstStyle/>
          <a:p>
            <a:pPr indent="0" lvl="0" marL="228600" rtl="0" algn="l">
              <a:lnSpc>
                <a:spcPct val="90000"/>
              </a:lnSpc>
              <a:spcBef>
                <a:spcPts val="0"/>
              </a:spcBef>
              <a:spcAft>
                <a:spcPts val="0"/>
              </a:spcAft>
              <a:buNone/>
            </a:pPr>
            <a:r>
              <a:t/>
            </a:r>
            <a:endParaRPr sz="2000"/>
          </a:p>
          <a:p>
            <a:pPr indent="-195262" lvl="0" marL="228600" rtl="0" algn="l">
              <a:lnSpc>
                <a:spcPct val="90000"/>
              </a:lnSpc>
              <a:spcBef>
                <a:spcPts val="0"/>
              </a:spcBef>
              <a:spcAft>
                <a:spcPts val="0"/>
              </a:spcAft>
              <a:buClr>
                <a:schemeClr val="dk1"/>
              </a:buClr>
              <a:buSzPct val="100000"/>
              <a:buChar char="•"/>
            </a:pPr>
            <a:r>
              <a:rPr lang="en-US" sz="5900"/>
              <a:t>Directly counting mRNA and protein molecules (</a:t>
            </a:r>
            <a:r>
              <a:rPr b="1" lang="en-US" sz="5900"/>
              <a:t>no reverse transcription and PCR amplification</a:t>
            </a:r>
            <a:r>
              <a:rPr lang="en-US" sz="5900"/>
              <a:t>) ---&gt; </a:t>
            </a:r>
            <a:r>
              <a:rPr b="1" lang="en-US" sz="5900"/>
              <a:t>no bias in expression data</a:t>
            </a:r>
            <a:r>
              <a:rPr lang="en-US" sz="5900"/>
              <a:t>.</a:t>
            </a:r>
            <a:endParaRPr sz="5900"/>
          </a:p>
          <a:p>
            <a:pPr indent="0" lvl="0" marL="228600" rtl="0" algn="l">
              <a:lnSpc>
                <a:spcPct val="90000"/>
              </a:lnSpc>
              <a:spcBef>
                <a:spcPts val="1000"/>
              </a:spcBef>
              <a:spcAft>
                <a:spcPts val="0"/>
              </a:spcAft>
              <a:buNone/>
            </a:pPr>
            <a:r>
              <a:t/>
            </a:r>
            <a:endParaRPr sz="5900"/>
          </a:p>
          <a:p>
            <a:pPr indent="-195262" lvl="0" marL="228600" rtl="0" algn="l">
              <a:lnSpc>
                <a:spcPct val="90000"/>
              </a:lnSpc>
              <a:spcBef>
                <a:spcPts val="1000"/>
              </a:spcBef>
              <a:spcAft>
                <a:spcPts val="0"/>
              </a:spcAft>
              <a:buClr>
                <a:schemeClr val="dk1"/>
              </a:buClr>
              <a:buSzPct val="100000"/>
              <a:buChar char="•"/>
            </a:pPr>
            <a:r>
              <a:rPr lang="en-US" sz="5900"/>
              <a:t>Spatially profile </a:t>
            </a:r>
            <a:r>
              <a:rPr b="1" lang="en-US" sz="5900"/>
              <a:t>the whole transcriptome</a:t>
            </a:r>
            <a:r>
              <a:rPr lang="en-US" sz="5900"/>
              <a:t> of human and mouse and </a:t>
            </a:r>
            <a:r>
              <a:rPr b="1" lang="en-US" sz="5900"/>
              <a:t>+570 protein targets</a:t>
            </a:r>
            <a:r>
              <a:rPr lang="en-US" sz="5900"/>
              <a:t> separately or simultaneously .</a:t>
            </a:r>
            <a:endParaRPr sz="5900"/>
          </a:p>
          <a:p>
            <a:pPr indent="0" lvl="0" marL="228600" rtl="0" algn="l">
              <a:lnSpc>
                <a:spcPct val="90000"/>
              </a:lnSpc>
              <a:spcBef>
                <a:spcPts val="1000"/>
              </a:spcBef>
              <a:spcAft>
                <a:spcPts val="0"/>
              </a:spcAft>
              <a:buNone/>
            </a:pPr>
            <a:r>
              <a:t/>
            </a:r>
            <a:endParaRPr sz="5900"/>
          </a:p>
          <a:p>
            <a:pPr indent="-195262" lvl="0" marL="228600" rtl="0" algn="l">
              <a:lnSpc>
                <a:spcPct val="90000"/>
              </a:lnSpc>
              <a:spcBef>
                <a:spcPts val="1000"/>
              </a:spcBef>
              <a:spcAft>
                <a:spcPts val="0"/>
              </a:spcAft>
              <a:buClr>
                <a:schemeClr val="dk1"/>
              </a:buClr>
              <a:buSzPct val="100000"/>
              <a:buChar char="•"/>
            </a:pPr>
            <a:r>
              <a:rPr lang="en-US" sz="5900"/>
              <a:t>Can process more than </a:t>
            </a:r>
            <a:r>
              <a:rPr b="1" lang="en-US" sz="5900"/>
              <a:t>10 </a:t>
            </a:r>
            <a:r>
              <a:rPr lang="en-US" sz="5900"/>
              <a:t>tissue sections per day.</a:t>
            </a:r>
            <a:endParaRPr sz="5900"/>
          </a:p>
          <a:p>
            <a:pPr indent="0" lvl="0" marL="228600" rtl="0" algn="l">
              <a:lnSpc>
                <a:spcPct val="90000"/>
              </a:lnSpc>
              <a:spcBef>
                <a:spcPts val="1000"/>
              </a:spcBef>
              <a:spcAft>
                <a:spcPts val="0"/>
              </a:spcAft>
              <a:buNone/>
            </a:pPr>
            <a:r>
              <a:t/>
            </a:r>
            <a:endParaRPr sz="5900"/>
          </a:p>
          <a:p>
            <a:pPr indent="-195262" lvl="0" marL="228600" rtl="0" algn="l">
              <a:lnSpc>
                <a:spcPct val="90000"/>
              </a:lnSpc>
              <a:spcBef>
                <a:spcPts val="1000"/>
              </a:spcBef>
              <a:spcAft>
                <a:spcPts val="0"/>
              </a:spcAft>
              <a:buSzPct val="100000"/>
              <a:buChar char="•"/>
            </a:pPr>
            <a:r>
              <a:rPr lang="en-US" sz="5900"/>
              <a:t>Flexibility with which you can select profiling regions.</a:t>
            </a:r>
            <a:endParaRPr sz="5900"/>
          </a:p>
          <a:p>
            <a:pPr indent="0" lvl="0" marL="228600" rtl="0" algn="l">
              <a:lnSpc>
                <a:spcPct val="90000"/>
              </a:lnSpc>
              <a:spcBef>
                <a:spcPts val="1000"/>
              </a:spcBef>
              <a:spcAft>
                <a:spcPts val="0"/>
              </a:spcAft>
              <a:buNone/>
            </a:pPr>
            <a:r>
              <a:t/>
            </a:r>
            <a:endParaRPr sz="5900"/>
          </a:p>
          <a:p>
            <a:pPr indent="-195262" lvl="0" marL="228600" rtl="0" algn="l">
              <a:lnSpc>
                <a:spcPct val="90000"/>
              </a:lnSpc>
              <a:spcBef>
                <a:spcPts val="1000"/>
              </a:spcBef>
              <a:spcAft>
                <a:spcPts val="0"/>
              </a:spcAft>
              <a:buClr>
                <a:schemeClr val="dk1"/>
              </a:buClr>
              <a:buSzPct val="100000"/>
              <a:buChar char="•"/>
            </a:pPr>
            <a:r>
              <a:rPr lang="en-US" sz="5900"/>
              <a:t>Data analysis software embedded in DSP ---&gt; interface displays both profiling data and imaging data (</a:t>
            </a:r>
            <a:r>
              <a:rPr b="1" lang="en-US" sz="5900"/>
              <a:t>see slides 12 and 13</a:t>
            </a:r>
            <a:r>
              <a:rPr lang="en-US" sz="5900"/>
              <a:t>).</a:t>
            </a:r>
            <a:endParaRPr sz="5900"/>
          </a:p>
          <a:p>
            <a:pPr indent="0" lvl="0" marL="228600" rtl="0" algn="l">
              <a:lnSpc>
                <a:spcPct val="90000"/>
              </a:lnSpc>
              <a:spcBef>
                <a:spcPts val="1000"/>
              </a:spcBef>
              <a:spcAft>
                <a:spcPts val="0"/>
              </a:spcAft>
              <a:buNone/>
            </a:pPr>
            <a:r>
              <a:t/>
            </a:r>
            <a:endParaRPr sz="5900"/>
          </a:p>
          <a:p>
            <a:pPr indent="-195262" lvl="0" marL="228600" rtl="0" algn="l">
              <a:lnSpc>
                <a:spcPct val="90000"/>
              </a:lnSpc>
              <a:spcBef>
                <a:spcPts val="1000"/>
              </a:spcBef>
              <a:spcAft>
                <a:spcPts val="0"/>
              </a:spcAft>
              <a:buClr>
                <a:schemeClr val="dk1"/>
              </a:buClr>
              <a:buSzPct val="100000"/>
              <a:buChar char="•"/>
            </a:pPr>
            <a:r>
              <a:rPr lang="en-US" sz="5900"/>
              <a:t>Many biological applications (</a:t>
            </a:r>
            <a:r>
              <a:rPr b="1" lang="en-US" sz="5900"/>
              <a:t>see slide 14</a:t>
            </a:r>
            <a:r>
              <a:rPr lang="en-US" sz="5900"/>
              <a:t>).</a:t>
            </a:r>
            <a:endParaRPr sz="5900"/>
          </a:p>
          <a:p>
            <a:pPr indent="-50800" lvl="0" marL="228600" rtl="0" algn="l">
              <a:lnSpc>
                <a:spcPct val="90000"/>
              </a:lnSpc>
              <a:spcBef>
                <a:spcPts val="1000"/>
              </a:spcBef>
              <a:spcAft>
                <a:spcPts val="0"/>
              </a:spcAft>
              <a:buClr>
                <a:schemeClr val="dk1"/>
              </a:buClr>
              <a:buSzPct val="47457"/>
              <a:buNone/>
            </a:pPr>
            <a:r>
              <a:t/>
            </a:r>
            <a:endParaRPr sz="5900"/>
          </a:p>
          <a:p>
            <a:pPr indent="-50800" lvl="0" marL="228600" rtl="0" algn="l">
              <a:lnSpc>
                <a:spcPct val="90000"/>
              </a:lnSpc>
              <a:spcBef>
                <a:spcPts val="1000"/>
              </a:spcBef>
              <a:spcAft>
                <a:spcPts val="0"/>
              </a:spcAft>
              <a:buClr>
                <a:schemeClr val="dk1"/>
              </a:buClr>
              <a:buSzPct val="47457"/>
              <a:buNone/>
            </a:pPr>
            <a:r>
              <a:rPr b="1" lang="en-US" sz="5900" u="sng"/>
              <a:t>Main Limitation</a:t>
            </a:r>
            <a:endParaRPr b="1" sz="5900" u="sng"/>
          </a:p>
          <a:p>
            <a:pPr indent="0" lvl="0" marL="177800" rtl="0" algn="l">
              <a:lnSpc>
                <a:spcPct val="90000"/>
              </a:lnSpc>
              <a:spcBef>
                <a:spcPts val="1000"/>
              </a:spcBef>
              <a:spcAft>
                <a:spcPts val="0"/>
              </a:spcAft>
              <a:buClr>
                <a:schemeClr val="dk1"/>
              </a:buClr>
              <a:buSzPct val="47457"/>
              <a:buNone/>
            </a:pPr>
            <a:r>
              <a:t/>
            </a:r>
            <a:endParaRPr b="1" sz="5900"/>
          </a:p>
          <a:p>
            <a:pPr indent="-195262" lvl="0" marL="228600" rtl="0" algn="l">
              <a:spcBef>
                <a:spcPts val="1000"/>
              </a:spcBef>
              <a:spcAft>
                <a:spcPts val="0"/>
              </a:spcAft>
              <a:buSzPct val="100000"/>
              <a:buChar char="•"/>
            </a:pPr>
            <a:r>
              <a:rPr lang="en-US" sz="5900"/>
              <a:t>Inability to provide s</a:t>
            </a:r>
            <a:r>
              <a:rPr lang="en-US" sz="5900"/>
              <a:t>ingle cell segment resolution ---&gt; cannot quantify gene/protein expression over a single cell —&gt; </a:t>
            </a:r>
            <a:r>
              <a:rPr b="1" lang="en-US" sz="5900"/>
              <a:t>CosMx SMI </a:t>
            </a:r>
            <a:r>
              <a:rPr lang="en-US" sz="5900"/>
              <a:t>(but limited throughput: </a:t>
            </a:r>
            <a:r>
              <a:rPr b="1" lang="en-US" sz="5900"/>
              <a:t>up to 1000 RNAs or up to 100 proteins</a:t>
            </a:r>
            <a:r>
              <a:rPr lang="en-US" sz="5900"/>
              <a:t>).</a:t>
            </a:r>
            <a:endParaRPr sz="5900"/>
          </a:p>
          <a:p>
            <a:pPr indent="0" lvl="0" marL="228600" rtl="0" algn="l">
              <a:spcBef>
                <a:spcPts val="1000"/>
              </a:spcBef>
              <a:spcAft>
                <a:spcPts val="0"/>
              </a:spcAft>
              <a:buNone/>
            </a:pPr>
            <a:r>
              <a:t/>
            </a:r>
            <a:endParaRPr sz="2421"/>
          </a:p>
          <a:p>
            <a:pPr indent="0" lvl="0" marL="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descr="Screens screenshot of a computer&#10;&#10;Description automatically generated" id="161" name="Google Shape;161;p6"/>
          <p:cNvPicPr preferRelativeResize="0"/>
          <p:nvPr>
            <p:ph idx="1" type="body"/>
          </p:nvPr>
        </p:nvPicPr>
        <p:blipFill rotWithShape="1">
          <a:blip r:embed="rId3">
            <a:alphaModFix/>
          </a:blip>
          <a:srcRect b="0" l="0" r="0" t="0"/>
          <a:stretch/>
        </p:blipFill>
        <p:spPr>
          <a:xfrm>
            <a:off x="1116954" y="1955167"/>
            <a:ext cx="9576600" cy="4675500"/>
          </a:xfrm>
          <a:prstGeom prst="rect">
            <a:avLst/>
          </a:prstGeom>
          <a:noFill/>
          <a:ln>
            <a:noFill/>
          </a:ln>
        </p:spPr>
      </p:pic>
      <p:sp>
        <p:nvSpPr>
          <p:cNvPr id="162" name="Google Shape;162;p6"/>
          <p:cNvSpPr txBox="1"/>
          <p:nvPr/>
        </p:nvSpPr>
        <p:spPr>
          <a:xfrm>
            <a:off x="552200" y="632350"/>
            <a:ext cx="11142000" cy="11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chemeClr val="dk1"/>
                </a:solidFill>
                <a:latin typeface="Calibri"/>
                <a:ea typeface="Calibri"/>
                <a:cs typeface="Calibri"/>
                <a:sym typeface="Calibri"/>
              </a:rPr>
              <a:t>Users of the DSP Data Analysis suite can interact with either dataset (image and profiling data) in real time (1)</a:t>
            </a:r>
            <a:endParaRPr b="1" sz="2800">
              <a:solidFill>
                <a:schemeClr val="dk1"/>
              </a:solidFill>
              <a:latin typeface="Calibri"/>
              <a:ea typeface="Calibri"/>
              <a:cs typeface="Calibri"/>
              <a:sym typeface="Calibri"/>
            </a:endParaRPr>
          </a:p>
          <a:p>
            <a:pPr indent="0" lvl="0" marL="0" rtl="0" algn="l">
              <a:spcBef>
                <a:spcPts val="0"/>
              </a:spcBef>
              <a:spcAft>
                <a:spcPts val="0"/>
              </a:spcAft>
              <a:buNone/>
            </a:pPr>
            <a:r>
              <a:rPr lang="en-US"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g2e37ac2a930_1_49"/>
          <p:cNvPicPr preferRelativeResize="0"/>
          <p:nvPr/>
        </p:nvPicPr>
        <p:blipFill>
          <a:blip r:embed="rId3">
            <a:alphaModFix/>
          </a:blip>
          <a:stretch>
            <a:fillRect/>
          </a:stretch>
        </p:blipFill>
        <p:spPr>
          <a:xfrm>
            <a:off x="232525" y="1613075"/>
            <a:ext cx="11887199" cy="5079486"/>
          </a:xfrm>
          <a:prstGeom prst="rect">
            <a:avLst/>
          </a:prstGeom>
          <a:noFill/>
          <a:ln>
            <a:noFill/>
          </a:ln>
        </p:spPr>
      </p:pic>
      <p:sp>
        <p:nvSpPr>
          <p:cNvPr id="168" name="Google Shape;168;g2e37ac2a930_1_49"/>
          <p:cNvSpPr txBox="1"/>
          <p:nvPr/>
        </p:nvSpPr>
        <p:spPr>
          <a:xfrm>
            <a:off x="106875" y="436425"/>
            <a:ext cx="120129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Users of the DSP Data Analysis suite can interact with either dataset (image and   </a:t>
            </a:r>
            <a:endParaRPr b="1"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2800">
                <a:solidFill>
                  <a:schemeClr val="dk1"/>
                </a:solidFill>
                <a:latin typeface="Calibri"/>
                <a:ea typeface="Calibri"/>
                <a:cs typeface="Calibri"/>
                <a:sym typeface="Calibri"/>
              </a:rPr>
              <a:t> profiling data) in real time (2)</a:t>
            </a:r>
            <a:endParaRPr sz="2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g2e37ac2a930_1_44"/>
          <p:cNvPicPr preferRelativeResize="0"/>
          <p:nvPr/>
        </p:nvPicPr>
        <p:blipFill>
          <a:blip r:embed="rId3">
            <a:alphaModFix/>
          </a:blip>
          <a:stretch>
            <a:fillRect/>
          </a:stretch>
        </p:blipFill>
        <p:spPr>
          <a:xfrm>
            <a:off x="152400" y="152400"/>
            <a:ext cx="11344845" cy="65531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2e8511b825a_0_30"/>
          <p:cNvSpPr txBox="1"/>
          <p:nvPr>
            <p:ph type="title"/>
          </p:nvPr>
        </p:nvSpPr>
        <p:spPr>
          <a:xfrm>
            <a:off x="838200" y="365125"/>
            <a:ext cx="10515600" cy="1325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b="1" sz="2300">
              <a:latin typeface="Arial"/>
              <a:ea typeface="Arial"/>
              <a:cs typeface="Arial"/>
              <a:sym typeface="Arial"/>
            </a:endParaRPr>
          </a:p>
          <a:p>
            <a:pPr indent="0" lvl="0" marL="0" rtl="0" algn="l">
              <a:spcBef>
                <a:spcPts val="0"/>
              </a:spcBef>
              <a:spcAft>
                <a:spcPts val="0"/>
              </a:spcAft>
              <a:buClr>
                <a:schemeClr val="dk1"/>
              </a:buClr>
              <a:buSzPct val="50253"/>
              <a:buFont typeface="Arial"/>
              <a:buNone/>
            </a:pPr>
            <a:r>
              <a:rPr lang="en-US" sz="2188"/>
              <a:t>Example of GeoMx DSP application:</a:t>
            </a:r>
            <a:r>
              <a:rPr lang="en-US" sz="4288"/>
              <a:t> </a:t>
            </a:r>
            <a:r>
              <a:rPr b="1" lang="en-US" sz="2188">
                <a:latin typeface="Arial"/>
                <a:ea typeface="Arial"/>
                <a:cs typeface="Arial"/>
                <a:sym typeface="Arial"/>
              </a:rPr>
              <a:t>Neoadjuvant immune checkpoint blockade in high-risk resectable melanoma (Amaria et al., 2018).</a:t>
            </a:r>
            <a:endParaRPr b="1" sz="2188">
              <a:latin typeface="Arial"/>
              <a:ea typeface="Arial"/>
              <a:cs typeface="Arial"/>
              <a:sym typeface="Arial"/>
            </a:endParaRPr>
          </a:p>
          <a:p>
            <a:pPr indent="0" lvl="0" marL="0" rtl="0" algn="l">
              <a:spcBef>
                <a:spcPts val="0"/>
              </a:spcBef>
              <a:spcAft>
                <a:spcPts val="0"/>
              </a:spcAft>
              <a:buNone/>
            </a:pPr>
            <a:r>
              <a:t/>
            </a:r>
            <a:endParaRPr b="1" sz="2300">
              <a:latin typeface="Arial"/>
              <a:ea typeface="Arial"/>
              <a:cs typeface="Arial"/>
              <a:sym typeface="Arial"/>
            </a:endParaRPr>
          </a:p>
          <a:p>
            <a:pPr indent="0" lvl="0" marL="0" rtl="0" algn="l">
              <a:spcBef>
                <a:spcPts val="0"/>
              </a:spcBef>
              <a:spcAft>
                <a:spcPts val="0"/>
              </a:spcAft>
              <a:buNone/>
            </a:pPr>
            <a:r>
              <a:t/>
            </a:r>
            <a:endParaRPr b="1" sz="2300">
              <a:latin typeface="Arial"/>
              <a:ea typeface="Arial"/>
              <a:cs typeface="Arial"/>
              <a:sym typeface="Arial"/>
            </a:endParaRPr>
          </a:p>
          <a:p>
            <a:pPr indent="0" lvl="0" marL="0" rtl="0" algn="l">
              <a:spcBef>
                <a:spcPts val="0"/>
              </a:spcBef>
              <a:spcAft>
                <a:spcPts val="0"/>
              </a:spcAft>
              <a:buNone/>
            </a:pPr>
            <a:r>
              <a:rPr lang="en-US"/>
              <a:t>                  </a:t>
            </a:r>
            <a:endParaRPr/>
          </a:p>
        </p:txBody>
      </p:sp>
      <p:sp>
        <p:nvSpPr>
          <p:cNvPr id="179" name="Google Shape;179;g2e8511b825a_0_30"/>
          <p:cNvSpPr txBox="1"/>
          <p:nvPr>
            <p:ph idx="1" type="body"/>
          </p:nvPr>
        </p:nvSpPr>
        <p:spPr>
          <a:xfrm>
            <a:off x="838200" y="1433950"/>
            <a:ext cx="10515600" cy="5299500"/>
          </a:xfrm>
          <a:prstGeom prst="rect">
            <a:avLst/>
          </a:prstGeom>
        </p:spPr>
        <p:txBody>
          <a:bodyPr anchorCtr="0" anchor="t" bIns="45700" lIns="91425" spcFirstLastPara="1" rIns="91425" wrap="square" tIns="45700">
            <a:normAutofit fontScale="25000" lnSpcReduction="20000"/>
          </a:bodyPr>
          <a:lstStyle/>
          <a:p>
            <a:pPr indent="0" lvl="0" marL="0" rtl="0" algn="l">
              <a:spcBef>
                <a:spcPts val="0"/>
              </a:spcBef>
              <a:spcAft>
                <a:spcPts val="0"/>
              </a:spcAft>
              <a:buNone/>
            </a:pPr>
            <a:r>
              <a:rPr b="1" lang="en-US" sz="1900">
                <a:latin typeface="Arial"/>
                <a:ea typeface="Arial"/>
                <a:cs typeface="Arial"/>
                <a:sym typeface="Arial"/>
              </a:rPr>
              <a:t>     </a:t>
            </a:r>
            <a:r>
              <a:rPr b="1" lang="en-US" sz="5250">
                <a:latin typeface="Arial"/>
                <a:ea typeface="Arial"/>
                <a:cs typeface="Arial"/>
                <a:sym typeface="Arial"/>
              </a:rPr>
              <a:t> </a:t>
            </a:r>
            <a:r>
              <a:rPr b="1" lang="en-US" sz="5250" u="sng">
                <a:latin typeface="Arial"/>
                <a:ea typeface="Arial"/>
                <a:cs typeface="Arial"/>
                <a:sym typeface="Arial"/>
              </a:rPr>
              <a:t>Background:</a:t>
            </a:r>
            <a:r>
              <a:rPr lang="en-US" sz="5250">
                <a:latin typeface="Arial"/>
                <a:ea typeface="Arial"/>
                <a:cs typeface="Arial"/>
                <a:sym typeface="Arial"/>
              </a:rPr>
              <a:t> </a:t>
            </a:r>
            <a:endParaRPr sz="5250">
              <a:latin typeface="Arial"/>
              <a:ea typeface="Arial"/>
              <a:cs typeface="Arial"/>
              <a:sym typeface="Arial"/>
            </a:endParaRPr>
          </a:p>
          <a:p>
            <a:pPr indent="0" lvl="0" marL="0" rtl="0" algn="l">
              <a:spcBef>
                <a:spcPts val="0"/>
              </a:spcBef>
              <a:spcAft>
                <a:spcPts val="0"/>
              </a:spcAft>
              <a:buNone/>
            </a:pPr>
            <a:r>
              <a:t/>
            </a:r>
            <a:endParaRPr sz="5250">
              <a:latin typeface="Arial"/>
              <a:ea typeface="Arial"/>
              <a:cs typeface="Arial"/>
              <a:sym typeface="Arial"/>
            </a:endParaRPr>
          </a:p>
          <a:p>
            <a:pPr indent="0" lvl="0" marL="457200" rtl="0" algn="l">
              <a:spcBef>
                <a:spcPts val="0"/>
              </a:spcBef>
              <a:spcAft>
                <a:spcPts val="0"/>
              </a:spcAft>
              <a:buNone/>
            </a:pPr>
            <a:r>
              <a:t/>
            </a:r>
            <a:endParaRPr sz="5250">
              <a:latin typeface="Arial"/>
              <a:ea typeface="Arial"/>
              <a:cs typeface="Arial"/>
              <a:sym typeface="Arial"/>
            </a:endParaRPr>
          </a:p>
          <a:p>
            <a:pPr indent="0" lvl="0" marL="457200" rtl="0" algn="l">
              <a:spcBef>
                <a:spcPts val="0"/>
              </a:spcBef>
              <a:spcAft>
                <a:spcPts val="0"/>
              </a:spcAft>
              <a:buNone/>
            </a:pPr>
            <a:r>
              <a:t/>
            </a:r>
            <a:endParaRPr sz="5250">
              <a:latin typeface="Arial"/>
              <a:ea typeface="Arial"/>
              <a:cs typeface="Arial"/>
              <a:sym typeface="Arial"/>
            </a:endParaRPr>
          </a:p>
          <a:p>
            <a:pPr indent="-311943" lvl="0" marL="457200" rtl="0" algn="l">
              <a:spcBef>
                <a:spcPts val="0"/>
              </a:spcBef>
              <a:spcAft>
                <a:spcPts val="0"/>
              </a:spcAft>
              <a:buSzPct val="100000"/>
              <a:buFont typeface="Arial"/>
              <a:buChar char="•"/>
            </a:pPr>
            <a:r>
              <a:rPr lang="en-US" sz="5250">
                <a:latin typeface="Arial"/>
                <a:ea typeface="Arial"/>
                <a:cs typeface="Arial"/>
                <a:sym typeface="Arial"/>
              </a:rPr>
              <a:t>treatment with ICB (Immune checkpoint blockade) in the neoadjuvant setting for patients with high-risk resectable melanoma has not been well studied.</a:t>
            </a:r>
            <a:endParaRPr sz="5250">
              <a:latin typeface="Arial"/>
              <a:ea typeface="Arial"/>
              <a:cs typeface="Arial"/>
              <a:sym typeface="Arial"/>
            </a:endParaRPr>
          </a:p>
          <a:p>
            <a:pPr indent="0" lvl="0" marL="0" rtl="0" algn="l">
              <a:spcBef>
                <a:spcPts val="0"/>
              </a:spcBef>
              <a:spcAft>
                <a:spcPts val="0"/>
              </a:spcAft>
              <a:buNone/>
            </a:pPr>
            <a:r>
              <a:t/>
            </a:r>
            <a:endParaRPr sz="5250">
              <a:latin typeface="Arial"/>
              <a:ea typeface="Arial"/>
              <a:cs typeface="Arial"/>
              <a:sym typeface="Arial"/>
            </a:endParaRPr>
          </a:p>
          <a:p>
            <a:pPr indent="0" lvl="0" marL="0" rtl="0" algn="l">
              <a:spcBef>
                <a:spcPts val="0"/>
              </a:spcBef>
              <a:spcAft>
                <a:spcPts val="0"/>
              </a:spcAft>
              <a:buNone/>
            </a:pPr>
            <a:r>
              <a:t/>
            </a:r>
            <a:endParaRPr sz="5250">
              <a:latin typeface="Arial"/>
              <a:ea typeface="Arial"/>
              <a:cs typeface="Arial"/>
              <a:sym typeface="Arial"/>
            </a:endParaRPr>
          </a:p>
          <a:p>
            <a:pPr indent="0" lvl="0" marL="0" rtl="0" algn="l">
              <a:spcBef>
                <a:spcPts val="0"/>
              </a:spcBef>
              <a:spcAft>
                <a:spcPts val="0"/>
              </a:spcAft>
              <a:buNone/>
            </a:pPr>
            <a:r>
              <a:rPr b="1" lang="en-US" sz="5250">
                <a:latin typeface="Arial"/>
                <a:ea typeface="Arial"/>
                <a:cs typeface="Arial"/>
                <a:sym typeface="Arial"/>
              </a:rPr>
              <a:t>      </a:t>
            </a:r>
            <a:endParaRPr b="1" sz="5250">
              <a:latin typeface="Arial"/>
              <a:ea typeface="Arial"/>
              <a:cs typeface="Arial"/>
              <a:sym typeface="Arial"/>
            </a:endParaRPr>
          </a:p>
          <a:p>
            <a:pPr indent="0" lvl="0" marL="0" rtl="0" algn="l">
              <a:spcBef>
                <a:spcPts val="0"/>
              </a:spcBef>
              <a:spcAft>
                <a:spcPts val="0"/>
              </a:spcAft>
              <a:buNone/>
            </a:pPr>
            <a:r>
              <a:t/>
            </a:r>
            <a:endParaRPr b="1" sz="5250" u="sng">
              <a:latin typeface="Arial"/>
              <a:ea typeface="Arial"/>
              <a:cs typeface="Arial"/>
              <a:sym typeface="Arial"/>
            </a:endParaRPr>
          </a:p>
          <a:p>
            <a:pPr indent="0" lvl="0" marL="0" rtl="0" algn="l">
              <a:spcBef>
                <a:spcPts val="0"/>
              </a:spcBef>
              <a:spcAft>
                <a:spcPts val="0"/>
              </a:spcAft>
              <a:buNone/>
            </a:pPr>
            <a:r>
              <a:t/>
            </a:r>
            <a:endParaRPr b="1" sz="5250" u="sng">
              <a:latin typeface="Arial"/>
              <a:ea typeface="Arial"/>
              <a:cs typeface="Arial"/>
              <a:sym typeface="Arial"/>
            </a:endParaRPr>
          </a:p>
          <a:p>
            <a:pPr indent="0" lvl="0" marL="0" rtl="0" algn="l">
              <a:spcBef>
                <a:spcPts val="0"/>
              </a:spcBef>
              <a:spcAft>
                <a:spcPts val="0"/>
              </a:spcAft>
              <a:buNone/>
            </a:pPr>
            <a:r>
              <a:t/>
            </a:r>
            <a:endParaRPr b="1" sz="5250" u="sng">
              <a:latin typeface="Arial"/>
              <a:ea typeface="Arial"/>
              <a:cs typeface="Arial"/>
              <a:sym typeface="Arial"/>
            </a:endParaRPr>
          </a:p>
          <a:p>
            <a:pPr indent="0" lvl="0" marL="0" rtl="0" algn="l">
              <a:spcBef>
                <a:spcPts val="0"/>
              </a:spcBef>
              <a:spcAft>
                <a:spcPts val="0"/>
              </a:spcAft>
              <a:buNone/>
            </a:pPr>
            <a:r>
              <a:rPr b="1" lang="en-US" sz="5250">
                <a:latin typeface="Arial"/>
                <a:ea typeface="Arial"/>
                <a:cs typeface="Arial"/>
                <a:sym typeface="Arial"/>
              </a:rPr>
              <a:t>    </a:t>
            </a:r>
            <a:r>
              <a:rPr b="1" lang="en-US" sz="5250" u="sng">
                <a:latin typeface="Arial"/>
                <a:ea typeface="Arial"/>
                <a:cs typeface="Arial"/>
                <a:sym typeface="Arial"/>
              </a:rPr>
              <a:t>Methods and materials:</a:t>
            </a:r>
            <a:r>
              <a:rPr lang="en-US" sz="5250"/>
              <a:t> </a:t>
            </a:r>
            <a:endParaRPr sz="5250"/>
          </a:p>
          <a:p>
            <a:pPr indent="0" lvl="0" marL="0" rtl="0" algn="l">
              <a:spcBef>
                <a:spcPts val="0"/>
              </a:spcBef>
              <a:spcAft>
                <a:spcPts val="0"/>
              </a:spcAft>
              <a:buNone/>
            </a:pPr>
            <a:r>
              <a:t/>
            </a:r>
            <a:endParaRPr sz="5250"/>
          </a:p>
          <a:p>
            <a:pPr indent="0" lvl="0" marL="0" rtl="0" algn="l">
              <a:spcBef>
                <a:spcPts val="0"/>
              </a:spcBef>
              <a:spcAft>
                <a:spcPts val="0"/>
              </a:spcAft>
              <a:buNone/>
            </a:pPr>
            <a:r>
              <a:t/>
            </a:r>
            <a:endParaRPr sz="5250"/>
          </a:p>
          <a:p>
            <a:pPr indent="-311943" lvl="0" marL="457200" rtl="0" algn="l">
              <a:spcBef>
                <a:spcPts val="0"/>
              </a:spcBef>
              <a:spcAft>
                <a:spcPts val="0"/>
              </a:spcAft>
              <a:buSzPct val="100000"/>
              <a:buChar char="•"/>
            </a:pPr>
            <a:r>
              <a:rPr lang="en-US" sz="5250"/>
              <a:t>Stratified randomized trial of 23 patients with stage III or metastatic stage IV melanoma —&gt; </a:t>
            </a:r>
            <a:r>
              <a:rPr b="1" lang="en-US" sz="5250"/>
              <a:t>12</a:t>
            </a:r>
            <a:r>
              <a:rPr lang="en-US" sz="5250"/>
              <a:t> received </a:t>
            </a:r>
            <a:r>
              <a:rPr b="1" lang="en-US" sz="5250"/>
              <a:t>neoadjuvant nivolumab</a:t>
            </a:r>
            <a:r>
              <a:rPr lang="en-US" sz="5250"/>
              <a:t> and </a:t>
            </a:r>
            <a:r>
              <a:rPr b="1" lang="en-US" sz="5250"/>
              <a:t>11</a:t>
            </a:r>
            <a:r>
              <a:rPr lang="en-US" sz="5250"/>
              <a:t> received </a:t>
            </a:r>
            <a:r>
              <a:rPr b="1" lang="en-US" sz="5250"/>
              <a:t>neoadjuvant nivolumab+ipilimumab.</a:t>
            </a:r>
            <a:endParaRPr b="1" sz="5250"/>
          </a:p>
          <a:p>
            <a:pPr indent="0" lvl="0" marL="0" rtl="0" algn="l">
              <a:spcBef>
                <a:spcPts val="0"/>
              </a:spcBef>
              <a:spcAft>
                <a:spcPts val="0"/>
              </a:spcAft>
              <a:buNone/>
            </a:pPr>
            <a:r>
              <a:t/>
            </a:r>
            <a:endParaRPr b="1" sz="5250"/>
          </a:p>
          <a:p>
            <a:pPr indent="0" lvl="0" marL="0" rtl="0" algn="l">
              <a:spcBef>
                <a:spcPts val="0"/>
              </a:spcBef>
              <a:spcAft>
                <a:spcPts val="0"/>
              </a:spcAft>
              <a:buNone/>
            </a:pPr>
            <a:r>
              <a:t/>
            </a:r>
            <a:endParaRPr b="1" sz="5250"/>
          </a:p>
          <a:p>
            <a:pPr indent="0" lvl="0" marL="0" rtl="0" algn="l">
              <a:spcBef>
                <a:spcPts val="0"/>
              </a:spcBef>
              <a:spcAft>
                <a:spcPts val="0"/>
              </a:spcAft>
              <a:buNone/>
            </a:pPr>
            <a:r>
              <a:t/>
            </a:r>
            <a:endParaRPr b="1" sz="5250"/>
          </a:p>
          <a:p>
            <a:pPr indent="-311943" lvl="0" marL="457200" rtl="0" algn="l">
              <a:spcBef>
                <a:spcPts val="0"/>
              </a:spcBef>
              <a:spcAft>
                <a:spcPts val="0"/>
              </a:spcAft>
              <a:buSzPct val="100000"/>
              <a:buChar char="•"/>
            </a:pPr>
            <a:r>
              <a:rPr lang="en-US" sz="5250"/>
              <a:t>Baseline + early on-treatment sampling —&gt; </a:t>
            </a:r>
            <a:r>
              <a:rPr b="1" lang="en-US" sz="5250"/>
              <a:t>GeoMx DSP</a:t>
            </a:r>
            <a:r>
              <a:rPr lang="en-US" sz="5250"/>
              <a:t> </a:t>
            </a:r>
            <a:r>
              <a:rPr b="1" lang="en-US" sz="5250"/>
              <a:t>profiling</a:t>
            </a:r>
            <a:r>
              <a:rPr lang="en-US" sz="5250"/>
              <a:t>.</a:t>
            </a:r>
            <a:endParaRPr sz="5250"/>
          </a:p>
          <a:p>
            <a:pPr indent="0" lvl="0" marL="0" rtl="0" algn="l">
              <a:spcBef>
                <a:spcPts val="0"/>
              </a:spcBef>
              <a:spcAft>
                <a:spcPts val="0"/>
              </a:spcAft>
              <a:buNone/>
            </a:pPr>
            <a:r>
              <a:t/>
            </a:r>
            <a:endParaRPr sz="5250"/>
          </a:p>
          <a:p>
            <a:pPr indent="0" lvl="0" marL="0" rtl="0" algn="l">
              <a:spcBef>
                <a:spcPts val="0"/>
              </a:spcBef>
              <a:spcAft>
                <a:spcPts val="0"/>
              </a:spcAft>
              <a:buNone/>
            </a:pPr>
            <a:r>
              <a:t/>
            </a:r>
            <a:endParaRPr sz="5250"/>
          </a:p>
          <a:p>
            <a:pPr indent="0" lvl="0" marL="0" rtl="0" algn="l">
              <a:spcBef>
                <a:spcPts val="0"/>
              </a:spcBef>
              <a:spcAft>
                <a:spcPts val="0"/>
              </a:spcAft>
              <a:buNone/>
            </a:pPr>
            <a:r>
              <a:t/>
            </a:r>
            <a:endParaRPr sz="5250"/>
          </a:p>
          <a:p>
            <a:pPr indent="0" lvl="0" marL="0" rtl="0" algn="l">
              <a:spcBef>
                <a:spcPts val="0"/>
              </a:spcBef>
              <a:spcAft>
                <a:spcPts val="0"/>
              </a:spcAft>
              <a:buNone/>
            </a:pPr>
            <a:r>
              <a:t/>
            </a:r>
            <a:endParaRPr sz="5250"/>
          </a:p>
          <a:p>
            <a:pPr indent="0" lvl="0" marL="0" rtl="0" algn="l">
              <a:spcBef>
                <a:spcPts val="0"/>
              </a:spcBef>
              <a:spcAft>
                <a:spcPts val="0"/>
              </a:spcAft>
              <a:buNone/>
            </a:pPr>
            <a:r>
              <a:rPr lang="en-US" sz="5250"/>
              <a:t>      </a:t>
            </a:r>
            <a:r>
              <a:rPr b="1" lang="en-US" sz="5250" u="sng"/>
              <a:t>Results:</a:t>
            </a:r>
            <a:endParaRPr b="1" sz="5250" u="sng"/>
          </a:p>
          <a:p>
            <a:pPr indent="0" lvl="0" marL="0" rtl="0" algn="l">
              <a:spcBef>
                <a:spcPts val="0"/>
              </a:spcBef>
              <a:spcAft>
                <a:spcPts val="0"/>
              </a:spcAft>
              <a:buNone/>
            </a:pPr>
            <a:r>
              <a:t/>
            </a:r>
            <a:endParaRPr b="1" sz="5250" u="sng"/>
          </a:p>
          <a:p>
            <a:pPr indent="0" lvl="0" marL="0" rtl="0" algn="l">
              <a:spcBef>
                <a:spcPts val="0"/>
              </a:spcBef>
              <a:spcAft>
                <a:spcPts val="0"/>
              </a:spcAft>
              <a:buNone/>
            </a:pPr>
            <a:r>
              <a:t/>
            </a:r>
            <a:endParaRPr b="1" sz="5250" u="sng"/>
          </a:p>
          <a:p>
            <a:pPr indent="-311943" lvl="0" marL="457200" rtl="0" algn="l">
              <a:spcBef>
                <a:spcPts val="0"/>
              </a:spcBef>
              <a:spcAft>
                <a:spcPts val="0"/>
              </a:spcAft>
              <a:buSzPct val="100000"/>
              <a:buChar char="•"/>
            </a:pPr>
            <a:r>
              <a:rPr b="1" lang="en-US" sz="5250"/>
              <a:t>nivolumab+ipilimumab vs nivolumab </a:t>
            </a:r>
            <a:r>
              <a:rPr lang="en-US" sz="5250"/>
              <a:t>—&gt; improved OS, PFS, MFS.</a:t>
            </a:r>
            <a:endParaRPr sz="5250"/>
          </a:p>
          <a:p>
            <a:pPr indent="0" lvl="0" marL="457200" rtl="0" algn="l">
              <a:spcBef>
                <a:spcPts val="0"/>
              </a:spcBef>
              <a:spcAft>
                <a:spcPts val="0"/>
              </a:spcAft>
              <a:buNone/>
            </a:pPr>
            <a:r>
              <a:t/>
            </a:r>
            <a:endParaRPr sz="5250"/>
          </a:p>
          <a:p>
            <a:pPr indent="-311943" lvl="0" marL="457200" rtl="0" algn="l">
              <a:spcBef>
                <a:spcPts val="0"/>
              </a:spcBef>
              <a:spcAft>
                <a:spcPts val="0"/>
              </a:spcAft>
              <a:buSzPct val="100000"/>
              <a:buChar char="•"/>
            </a:pPr>
            <a:r>
              <a:rPr lang="en-US" sz="5250"/>
              <a:t>In each treatment group, patients responded better than others (</a:t>
            </a:r>
            <a:r>
              <a:rPr b="1" lang="en-US" sz="5250"/>
              <a:t>‘responders’</a:t>
            </a:r>
            <a:r>
              <a:rPr lang="en-US" sz="5250"/>
              <a:t> vs </a:t>
            </a:r>
            <a:r>
              <a:rPr b="1" lang="en-US" sz="5250"/>
              <a:t>‘non-responders’</a:t>
            </a:r>
            <a:r>
              <a:rPr lang="en-US" sz="5250"/>
              <a:t>) —&gt; Baseline + Treatment = </a:t>
            </a:r>
            <a:r>
              <a:rPr b="1" lang="en-US" sz="5250"/>
              <a:t>higher</a:t>
            </a:r>
            <a:r>
              <a:rPr lang="en-US" sz="5250"/>
              <a:t> expression of lymphoid markers (Granzyme B, CD4, FoxP3, CD20, and PD-1) + PD-L1 + </a:t>
            </a:r>
            <a:r>
              <a:rPr b="1" lang="en-US" sz="5250"/>
              <a:t>higher</a:t>
            </a:r>
            <a:r>
              <a:rPr lang="en-US" sz="5250"/>
              <a:t> CD8+ T-cell infiltrate.</a:t>
            </a:r>
            <a:endParaRPr sz="5250"/>
          </a:p>
          <a:p>
            <a:pPr indent="0" lvl="0" marL="0" rtl="0" algn="l">
              <a:spcBef>
                <a:spcPts val="0"/>
              </a:spcBef>
              <a:spcAft>
                <a:spcPts val="0"/>
              </a:spcAft>
              <a:buNone/>
            </a:pPr>
            <a:r>
              <a:t/>
            </a:r>
            <a:endParaRPr sz="5250"/>
          </a:p>
          <a:p>
            <a:pPr indent="0" lvl="0" marL="0" rtl="0" algn="l">
              <a:spcBef>
                <a:spcPts val="0"/>
              </a:spcBef>
              <a:spcAft>
                <a:spcPts val="0"/>
              </a:spcAft>
              <a:buNone/>
            </a:pPr>
            <a:r>
              <a:t/>
            </a:r>
            <a:endParaRPr sz="5250"/>
          </a:p>
          <a:p>
            <a:pPr indent="0" lvl="0" marL="457200" rtl="0" algn="l">
              <a:spcBef>
                <a:spcPts val="0"/>
              </a:spcBef>
              <a:spcAft>
                <a:spcPts val="0"/>
              </a:spcAft>
              <a:buNone/>
            </a:pPr>
            <a:r>
              <a:t/>
            </a:r>
            <a:endParaRPr sz="5250"/>
          </a:p>
          <a:p>
            <a:pPr indent="0" lvl="0" marL="0" rtl="0" algn="l">
              <a:spcBef>
                <a:spcPts val="0"/>
              </a:spcBef>
              <a:spcAft>
                <a:spcPts val="0"/>
              </a:spcAft>
              <a:buNone/>
            </a:pPr>
            <a:r>
              <a:t/>
            </a:r>
            <a:endParaRPr sz="5250"/>
          </a:p>
          <a:p>
            <a:pPr indent="0" lvl="0" marL="0" rtl="0" algn="l">
              <a:spcBef>
                <a:spcPts val="0"/>
              </a:spcBef>
              <a:spcAft>
                <a:spcPts val="0"/>
              </a:spcAft>
              <a:buNone/>
            </a:pPr>
            <a:r>
              <a:t/>
            </a:r>
            <a:endParaRPr sz="5250">
              <a:latin typeface="Arial"/>
              <a:ea typeface="Arial"/>
              <a:cs typeface="Arial"/>
              <a:sym typeface="Arial"/>
            </a:endParaRPr>
          </a:p>
          <a:p>
            <a:pPr indent="0" lvl="0" marL="0" rtl="0" algn="l">
              <a:spcBef>
                <a:spcPts val="0"/>
              </a:spcBef>
              <a:spcAft>
                <a:spcPts val="0"/>
              </a:spcAft>
              <a:buNone/>
            </a:pPr>
            <a:r>
              <a:t/>
            </a:r>
            <a:endParaRPr sz="5250">
              <a:latin typeface="Arial"/>
              <a:ea typeface="Arial"/>
              <a:cs typeface="Arial"/>
              <a:sym typeface="Arial"/>
            </a:endParaRPr>
          </a:p>
          <a:p>
            <a:pPr indent="0" lvl="0" marL="0" rtl="0" algn="l">
              <a:spcBef>
                <a:spcPts val="0"/>
              </a:spcBef>
              <a:spcAft>
                <a:spcPts val="0"/>
              </a:spcAft>
              <a:buNone/>
            </a:pPr>
            <a:r>
              <a:t/>
            </a:r>
            <a:endParaRPr sz="525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g2e9a8690085_0_0"/>
          <p:cNvPicPr preferRelativeResize="0"/>
          <p:nvPr/>
        </p:nvPicPr>
        <p:blipFill>
          <a:blip r:embed="rId3">
            <a:alphaModFix/>
          </a:blip>
          <a:stretch>
            <a:fillRect/>
          </a:stretch>
        </p:blipFill>
        <p:spPr>
          <a:xfrm>
            <a:off x="3190025" y="90525"/>
            <a:ext cx="5725426" cy="2453575"/>
          </a:xfrm>
          <a:prstGeom prst="rect">
            <a:avLst/>
          </a:prstGeom>
          <a:noFill/>
          <a:ln>
            <a:noFill/>
          </a:ln>
        </p:spPr>
      </p:pic>
      <p:pic>
        <p:nvPicPr>
          <p:cNvPr id="185" name="Google Shape;185;g2e9a8690085_0_0"/>
          <p:cNvPicPr preferRelativeResize="0"/>
          <p:nvPr/>
        </p:nvPicPr>
        <p:blipFill>
          <a:blip r:embed="rId4">
            <a:alphaModFix/>
          </a:blip>
          <a:stretch>
            <a:fillRect/>
          </a:stretch>
        </p:blipFill>
        <p:spPr>
          <a:xfrm>
            <a:off x="3100776" y="2544100"/>
            <a:ext cx="6424899" cy="2387399"/>
          </a:xfrm>
          <a:prstGeom prst="rect">
            <a:avLst/>
          </a:prstGeom>
          <a:noFill/>
          <a:ln>
            <a:noFill/>
          </a:ln>
        </p:spPr>
      </p:pic>
      <p:sp>
        <p:nvSpPr>
          <p:cNvPr id="186" name="Google Shape;186;g2e9a8690085_0_0"/>
          <p:cNvSpPr txBox="1"/>
          <p:nvPr/>
        </p:nvSpPr>
        <p:spPr>
          <a:xfrm>
            <a:off x="608375" y="4903200"/>
            <a:ext cx="103239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Char char="●"/>
            </a:pPr>
            <a:r>
              <a:rPr b="1" lang="en-US" sz="1600">
                <a:solidFill>
                  <a:schemeClr val="dk1"/>
                </a:solidFill>
                <a:latin typeface="Calibri"/>
                <a:ea typeface="Calibri"/>
                <a:cs typeface="Calibri"/>
                <a:sym typeface="Calibri"/>
              </a:rPr>
              <a:t>b</a:t>
            </a:r>
            <a:r>
              <a:rPr lang="en-US" sz="1600">
                <a:solidFill>
                  <a:schemeClr val="dk1"/>
                </a:solidFill>
                <a:latin typeface="Calibri"/>
                <a:ea typeface="Calibri"/>
                <a:cs typeface="Calibri"/>
                <a:sym typeface="Calibri"/>
              </a:rPr>
              <a:t>: </a:t>
            </a:r>
            <a:r>
              <a:rPr b="1" lang="en-US" sz="1600">
                <a:solidFill>
                  <a:schemeClr val="dk1"/>
                </a:solidFill>
                <a:latin typeface="Calibri"/>
                <a:ea typeface="Calibri"/>
                <a:cs typeface="Calibri"/>
                <a:sym typeface="Calibri"/>
              </a:rPr>
              <a:t>CD8</a:t>
            </a:r>
            <a:r>
              <a:rPr lang="en-US" sz="1600">
                <a:solidFill>
                  <a:schemeClr val="dk1"/>
                </a:solidFill>
                <a:latin typeface="Calibri"/>
                <a:ea typeface="Calibri"/>
                <a:cs typeface="Calibri"/>
                <a:sym typeface="Calibri"/>
              </a:rPr>
              <a:t> cell count density higher in responders than in non-responders at </a:t>
            </a:r>
            <a:r>
              <a:rPr b="1" lang="en-US" sz="1600">
                <a:solidFill>
                  <a:schemeClr val="dk1"/>
                </a:solidFill>
                <a:latin typeface="Calibri"/>
                <a:ea typeface="Calibri"/>
                <a:cs typeface="Calibri"/>
                <a:sym typeface="Calibri"/>
              </a:rPr>
              <a:t>baseline</a:t>
            </a:r>
            <a:r>
              <a:rPr lang="en-US" sz="1600">
                <a:solidFill>
                  <a:schemeClr val="dk1"/>
                </a:solidFill>
                <a:latin typeface="Calibri"/>
                <a:ea typeface="Calibri"/>
                <a:cs typeface="Calibri"/>
                <a:sym typeface="Calibri"/>
              </a:rPr>
              <a:t> and </a:t>
            </a:r>
            <a:r>
              <a:rPr b="1" lang="en-US" sz="1600">
                <a:solidFill>
                  <a:schemeClr val="dk1"/>
                </a:solidFill>
                <a:latin typeface="Calibri"/>
                <a:ea typeface="Calibri"/>
                <a:cs typeface="Calibri"/>
                <a:sym typeface="Calibri"/>
              </a:rPr>
              <a:t>early on-treatment</a:t>
            </a:r>
            <a:r>
              <a:rPr lang="en-US"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285750" lvl="0" marL="457200" rtl="0" algn="l">
              <a:spcBef>
                <a:spcPts val="0"/>
              </a:spcBef>
              <a:spcAft>
                <a:spcPts val="0"/>
              </a:spcAft>
              <a:buClr>
                <a:schemeClr val="dk1"/>
              </a:buClr>
              <a:buSzPts val="900"/>
              <a:buFont typeface="Calibri"/>
              <a:buChar char="●"/>
            </a:pPr>
            <a:r>
              <a:rPr b="1" lang="en-US" sz="1600">
                <a:solidFill>
                  <a:schemeClr val="dk1"/>
                </a:solidFill>
                <a:latin typeface="Calibri"/>
                <a:ea typeface="Calibri"/>
                <a:cs typeface="Calibri"/>
                <a:sym typeface="Calibri"/>
              </a:rPr>
              <a:t>c: PD-L1</a:t>
            </a:r>
            <a:r>
              <a:rPr lang="en-US" sz="1600">
                <a:solidFill>
                  <a:schemeClr val="dk1"/>
                </a:solidFill>
                <a:latin typeface="Calibri"/>
                <a:ea typeface="Calibri"/>
                <a:cs typeface="Calibri"/>
                <a:sym typeface="Calibri"/>
              </a:rPr>
              <a:t> expression greater in responders than in non-responders at </a:t>
            </a:r>
            <a:r>
              <a:rPr b="1" lang="en-US" sz="1600">
                <a:solidFill>
                  <a:schemeClr val="dk1"/>
                </a:solidFill>
                <a:latin typeface="Calibri"/>
                <a:ea typeface="Calibri"/>
                <a:cs typeface="Calibri"/>
                <a:sym typeface="Calibri"/>
              </a:rPr>
              <a:t>baseline</a:t>
            </a:r>
            <a:r>
              <a:rPr lang="en-US" sz="1600">
                <a:solidFill>
                  <a:schemeClr val="dk1"/>
                </a:solidFill>
                <a:latin typeface="Calibri"/>
                <a:ea typeface="Calibri"/>
                <a:cs typeface="Calibri"/>
                <a:sym typeface="Calibri"/>
              </a:rPr>
              <a:t> and </a:t>
            </a:r>
            <a:r>
              <a:rPr b="1" lang="en-US" sz="1600">
                <a:solidFill>
                  <a:schemeClr val="dk1"/>
                </a:solidFill>
                <a:latin typeface="Calibri"/>
                <a:ea typeface="Calibri"/>
                <a:cs typeface="Calibri"/>
                <a:sym typeface="Calibri"/>
              </a:rPr>
              <a:t>early on-treatment</a:t>
            </a:r>
            <a:r>
              <a:rPr lang="en-US" sz="1600">
                <a:solidFill>
                  <a:schemeClr val="dk1"/>
                </a:solidFill>
                <a:latin typeface="Calibri"/>
                <a:ea typeface="Calibri"/>
                <a:cs typeface="Calibri"/>
                <a:sym typeface="Calibri"/>
              </a:rPr>
              <a:t> . </a:t>
            </a:r>
            <a:endParaRPr sz="1600">
              <a:solidFill>
                <a:schemeClr val="dk1"/>
              </a:solidFill>
              <a:latin typeface="Calibri"/>
              <a:ea typeface="Calibri"/>
              <a:cs typeface="Calibri"/>
              <a:sym typeface="Calibri"/>
            </a:endParaRPr>
          </a:p>
          <a:p>
            <a:pPr indent="-285750" lvl="0" marL="457200" rtl="0" algn="l">
              <a:spcBef>
                <a:spcPts val="0"/>
              </a:spcBef>
              <a:spcAft>
                <a:spcPts val="0"/>
              </a:spcAft>
              <a:buClr>
                <a:schemeClr val="dk1"/>
              </a:buClr>
              <a:buSzPts val="900"/>
              <a:buFont typeface="Calibri"/>
              <a:buChar char="●"/>
            </a:pPr>
            <a:r>
              <a:rPr b="1" lang="en-US" sz="1600">
                <a:solidFill>
                  <a:schemeClr val="dk1"/>
                </a:solidFill>
                <a:latin typeface="Calibri"/>
                <a:ea typeface="Calibri"/>
                <a:cs typeface="Calibri"/>
                <a:sym typeface="Calibri"/>
              </a:rPr>
              <a:t>d:</a:t>
            </a:r>
            <a:r>
              <a:rPr b="1" lang="en-US" sz="1900">
                <a:solidFill>
                  <a:schemeClr val="dk1"/>
                </a:solidFill>
                <a:latin typeface="Calibri"/>
                <a:ea typeface="Calibri"/>
                <a:cs typeface="Calibri"/>
                <a:sym typeface="Calibri"/>
              </a:rPr>
              <a:t> </a:t>
            </a:r>
            <a:r>
              <a:rPr lang="en-US" sz="1600">
                <a:solidFill>
                  <a:schemeClr val="dk1"/>
                </a:solidFill>
                <a:latin typeface="Calibri"/>
                <a:ea typeface="Calibri"/>
                <a:cs typeface="Calibri"/>
                <a:sym typeface="Calibri"/>
              </a:rPr>
              <a:t>greater expression of lymphoid markers (</a:t>
            </a:r>
            <a:r>
              <a:rPr b="1" lang="en-US" sz="1600">
                <a:solidFill>
                  <a:schemeClr val="dk1"/>
                </a:solidFill>
                <a:latin typeface="Calibri"/>
                <a:ea typeface="Calibri"/>
                <a:cs typeface="Calibri"/>
                <a:sym typeface="Calibri"/>
              </a:rPr>
              <a:t>Granzyme B, CD4, FoxP3, CD20, and PD-1</a:t>
            </a:r>
            <a:r>
              <a:rPr lang="en-US" sz="1600">
                <a:solidFill>
                  <a:schemeClr val="dk1"/>
                </a:solidFill>
                <a:latin typeface="Calibri"/>
                <a:ea typeface="Calibri"/>
                <a:cs typeface="Calibri"/>
                <a:sym typeface="Calibri"/>
              </a:rPr>
              <a:t>) in responders than in non-responders at </a:t>
            </a:r>
            <a:r>
              <a:rPr b="1" lang="en-US" sz="1600">
                <a:solidFill>
                  <a:schemeClr val="dk1"/>
                </a:solidFill>
                <a:latin typeface="Calibri"/>
                <a:ea typeface="Calibri"/>
                <a:cs typeface="Calibri"/>
                <a:sym typeface="Calibri"/>
              </a:rPr>
              <a:t>baseline</a:t>
            </a:r>
            <a:r>
              <a:rPr lang="en-US" sz="1600">
                <a:solidFill>
                  <a:schemeClr val="dk1"/>
                </a:solidFill>
                <a:latin typeface="Calibri"/>
                <a:ea typeface="Calibri"/>
                <a:cs typeface="Calibri"/>
                <a:sym typeface="Calibri"/>
              </a:rPr>
              <a:t> and </a:t>
            </a:r>
            <a:r>
              <a:rPr b="1" lang="en-US" sz="1600">
                <a:solidFill>
                  <a:schemeClr val="dk1"/>
                </a:solidFill>
                <a:latin typeface="Calibri"/>
                <a:ea typeface="Calibri"/>
                <a:cs typeface="Calibri"/>
                <a:sym typeface="Calibri"/>
              </a:rPr>
              <a:t>early-on treatment</a:t>
            </a:r>
            <a:r>
              <a:rPr lang="en-US"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285750" lvl="0" marL="457200" rtl="0" algn="l">
              <a:spcBef>
                <a:spcPts val="0"/>
              </a:spcBef>
              <a:spcAft>
                <a:spcPts val="0"/>
              </a:spcAft>
              <a:buClr>
                <a:schemeClr val="dk1"/>
              </a:buClr>
              <a:buSzPts val="900"/>
              <a:buFont typeface="Calibri"/>
              <a:buChar char="●"/>
            </a:pPr>
            <a:r>
              <a:rPr b="1" lang="en-US" sz="1600">
                <a:solidFill>
                  <a:schemeClr val="dk1"/>
                </a:solidFill>
                <a:latin typeface="Calibri"/>
                <a:ea typeface="Calibri"/>
                <a:cs typeface="Calibri"/>
                <a:sym typeface="Calibri"/>
              </a:rPr>
              <a:t>e: </a:t>
            </a:r>
            <a:r>
              <a:rPr lang="en-US" sz="1600">
                <a:solidFill>
                  <a:schemeClr val="dk1"/>
                </a:solidFill>
                <a:latin typeface="Calibri"/>
                <a:ea typeface="Calibri"/>
                <a:cs typeface="Calibri"/>
                <a:sym typeface="Calibri"/>
              </a:rPr>
              <a:t>immune markers expression significantly (p.value &lt; 0.05) greater in responders than in non-responders both at </a:t>
            </a:r>
            <a:r>
              <a:rPr b="1" lang="en-US" sz="1600">
                <a:solidFill>
                  <a:schemeClr val="dk1"/>
                </a:solidFill>
                <a:latin typeface="Calibri"/>
                <a:ea typeface="Calibri"/>
                <a:cs typeface="Calibri"/>
                <a:sym typeface="Calibri"/>
              </a:rPr>
              <a:t>baseline</a:t>
            </a:r>
            <a:r>
              <a:rPr lang="en-US" sz="1600">
                <a:solidFill>
                  <a:schemeClr val="dk1"/>
                </a:solidFill>
                <a:latin typeface="Calibri"/>
                <a:ea typeface="Calibri"/>
                <a:cs typeface="Calibri"/>
                <a:sym typeface="Calibri"/>
              </a:rPr>
              <a:t> and </a:t>
            </a:r>
            <a:r>
              <a:rPr b="1" lang="en-US" sz="1600">
                <a:solidFill>
                  <a:schemeClr val="dk1"/>
                </a:solidFill>
                <a:latin typeface="Calibri"/>
                <a:ea typeface="Calibri"/>
                <a:cs typeface="Calibri"/>
                <a:sym typeface="Calibri"/>
              </a:rPr>
              <a:t>early</a:t>
            </a:r>
            <a:r>
              <a:rPr lang="en-US" sz="1600">
                <a:solidFill>
                  <a:schemeClr val="dk1"/>
                </a:solidFill>
                <a:latin typeface="Calibri"/>
                <a:ea typeface="Calibri"/>
                <a:cs typeface="Calibri"/>
                <a:sym typeface="Calibri"/>
              </a:rPr>
              <a:t> </a:t>
            </a:r>
            <a:r>
              <a:rPr b="1" lang="en-US" sz="1600">
                <a:solidFill>
                  <a:schemeClr val="dk1"/>
                </a:solidFill>
                <a:latin typeface="Calibri"/>
                <a:ea typeface="Calibri"/>
                <a:cs typeface="Calibri"/>
                <a:sym typeface="Calibri"/>
              </a:rPr>
              <a:t>on-treatment</a:t>
            </a:r>
            <a:r>
              <a:rPr lang="en-US" sz="1600">
                <a:solidFill>
                  <a:schemeClr val="dk1"/>
                </a:solidFill>
                <a:latin typeface="Calibri"/>
                <a:ea typeface="Calibri"/>
                <a:cs typeface="Calibri"/>
                <a:sym typeface="Calibri"/>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2e91d9a203d_0_45"/>
          <p:cNvSpPr txBox="1"/>
          <p:nvPr>
            <p:ph idx="4294967295" type="body"/>
          </p:nvPr>
        </p:nvSpPr>
        <p:spPr>
          <a:xfrm>
            <a:off x="80175" y="3553450"/>
            <a:ext cx="10515600" cy="4351200"/>
          </a:xfrm>
          <a:prstGeom prst="rect">
            <a:avLst/>
          </a:prstGeom>
        </p:spPr>
        <p:txBody>
          <a:bodyPr anchorCtr="0" anchor="t" bIns="45700" lIns="91425" spcFirstLastPara="1" rIns="91425" wrap="square" tIns="45700">
            <a:normAutofit/>
          </a:bodyPr>
          <a:lstStyle/>
          <a:p>
            <a:pPr indent="-330200" lvl="0" marL="457200" rtl="0" algn="l">
              <a:spcBef>
                <a:spcPts val="1000"/>
              </a:spcBef>
              <a:spcAft>
                <a:spcPts val="0"/>
              </a:spcAft>
              <a:buSzPts val="1600"/>
              <a:buChar char="•"/>
            </a:pPr>
            <a:r>
              <a:rPr lang="en-US" sz="1600"/>
              <a:t>Small sample size (only </a:t>
            </a:r>
            <a:r>
              <a:rPr b="1" lang="en-US" sz="1600"/>
              <a:t>23</a:t>
            </a:r>
            <a:r>
              <a:rPr lang="en-US" sz="1600"/>
              <a:t> patients).</a:t>
            </a:r>
            <a:endParaRPr sz="1600"/>
          </a:p>
          <a:p>
            <a:pPr indent="0" lvl="0" marL="0" rtl="0" algn="l">
              <a:spcBef>
                <a:spcPts val="1000"/>
              </a:spcBef>
              <a:spcAft>
                <a:spcPts val="0"/>
              </a:spcAft>
              <a:buNone/>
            </a:pPr>
            <a:r>
              <a:t/>
            </a:r>
            <a:endParaRPr sz="1600"/>
          </a:p>
          <a:p>
            <a:pPr indent="-323850" lvl="0" marL="457200" rtl="0" algn="l">
              <a:spcBef>
                <a:spcPts val="1000"/>
              </a:spcBef>
              <a:spcAft>
                <a:spcPts val="0"/>
              </a:spcAft>
              <a:buSzPts val="1500"/>
              <a:buChar char="•"/>
            </a:pPr>
            <a:r>
              <a:rPr lang="en-US" sz="1600"/>
              <a:t>Early closure of the trial → </a:t>
            </a:r>
            <a:r>
              <a:rPr b="1" lang="en-US" sz="1600"/>
              <a:t>nivolumab</a:t>
            </a:r>
            <a:r>
              <a:rPr lang="en-US" sz="1600"/>
              <a:t>: </a:t>
            </a:r>
            <a:r>
              <a:rPr b="1" lang="en-US" sz="1600"/>
              <a:t>2</a:t>
            </a:r>
            <a:r>
              <a:rPr lang="en-US" sz="1600"/>
              <a:t> patients with local progression preventing surgical resection and </a:t>
            </a:r>
            <a:r>
              <a:rPr b="1" lang="en-US" sz="1600"/>
              <a:t>nivo+ipil:</a:t>
            </a:r>
            <a:r>
              <a:rPr lang="en-US" sz="1600"/>
              <a:t> </a:t>
            </a:r>
            <a:r>
              <a:rPr b="1" lang="en-US" sz="1600"/>
              <a:t>8</a:t>
            </a:r>
            <a:r>
              <a:rPr lang="en-US" sz="1600"/>
              <a:t> patients with grade 3 treatment-related adverse events (trAEs).</a:t>
            </a:r>
            <a:endParaRPr sz="1600"/>
          </a:p>
          <a:p>
            <a:pPr indent="0" lvl="0" marL="457200" rtl="0" algn="l">
              <a:spcBef>
                <a:spcPts val="1000"/>
              </a:spcBef>
              <a:spcAft>
                <a:spcPts val="0"/>
              </a:spcAft>
              <a:buNone/>
            </a:pPr>
            <a:r>
              <a:t/>
            </a:r>
            <a:endParaRPr sz="1600"/>
          </a:p>
          <a:p>
            <a:pPr indent="-323850" lvl="0" marL="457200" rtl="0" algn="l">
              <a:spcBef>
                <a:spcPts val="1000"/>
              </a:spcBef>
              <a:spcAft>
                <a:spcPts val="0"/>
              </a:spcAft>
              <a:buSzPts val="1500"/>
              <a:buChar char="•"/>
            </a:pPr>
            <a:r>
              <a:rPr lang="en-US" sz="1600"/>
              <a:t>Inclusion of metastatic stage IV disease patients —&gt; decreases generalizability of the results to a stage III population.</a:t>
            </a:r>
            <a:endParaRPr sz="1600"/>
          </a:p>
          <a:p>
            <a:pPr indent="0" lvl="0" marL="0" rtl="0" algn="l">
              <a:spcBef>
                <a:spcPts val="1000"/>
              </a:spcBef>
              <a:spcAft>
                <a:spcPts val="0"/>
              </a:spcAft>
              <a:buNone/>
            </a:pPr>
            <a:r>
              <a:t/>
            </a:r>
            <a:endParaRPr sz="1600"/>
          </a:p>
          <a:p>
            <a:pPr indent="-323850" lvl="0" marL="457200" rtl="0" algn="l">
              <a:spcBef>
                <a:spcPts val="1000"/>
              </a:spcBef>
              <a:spcAft>
                <a:spcPts val="0"/>
              </a:spcAft>
              <a:buSzPts val="1500"/>
              <a:buChar char="•"/>
            </a:pPr>
            <a:r>
              <a:rPr lang="en-US" sz="1600"/>
              <a:t>Bias attributed to the melanoma subtype —&gt; findings apply for other subtypes than cutaneous ? mucosal ? acral ?</a:t>
            </a:r>
            <a:endParaRPr sz="1600"/>
          </a:p>
        </p:txBody>
      </p:sp>
      <p:sp>
        <p:nvSpPr>
          <p:cNvPr id="192" name="Google Shape;192;g2e91d9a203d_0_45"/>
          <p:cNvSpPr txBox="1"/>
          <p:nvPr/>
        </p:nvSpPr>
        <p:spPr>
          <a:xfrm>
            <a:off x="312725" y="2475650"/>
            <a:ext cx="8835300" cy="5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rPr b="1" lang="en-US" sz="1900">
                <a:solidFill>
                  <a:schemeClr val="dk1"/>
                </a:solidFill>
                <a:latin typeface="Calibri"/>
                <a:ea typeface="Calibri"/>
                <a:cs typeface="Calibri"/>
                <a:sym typeface="Calibri"/>
              </a:rPr>
              <a:t>Limitations</a:t>
            </a:r>
            <a:endParaRPr b="1" sz="1900">
              <a:solidFill>
                <a:schemeClr val="dk1"/>
              </a:solidFill>
              <a:latin typeface="Calibri"/>
              <a:ea typeface="Calibri"/>
              <a:cs typeface="Calibri"/>
              <a:sym typeface="Calibri"/>
            </a:endParaRPr>
          </a:p>
        </p:txBody>
      </p:sp>
      <p:sp>
        <p:nvSpPr>
          <p:cNvPr id="193" name="Google Shape;193;g2e91d9a203d_0_45"/>
          <p:cNvSpPr txBox="1"/>
          <p:nvPr/>
        </p:nvSpPr>
        <p:spPr>
          <a:xfrm>
            <a:off x="312725" y="774875"/>
            <a:ext cx="3001500" cy="6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Calibri"/>
                <a:ea typeface="Calibri"/>
                <a:cs typeface="Calibri"/>
                <a:sym typeface="Calibri"/>
              </a:rPr>
              <a:t>Conclusion: Use of GeoMx</a:t>
            </a:r>
            <a:endParaRPr b="1" sz="1900">
              <a:solidFill>
                <a:schemeClr val="dk1"/>
              </a:solidFill>
              <a:latin typeface="Calibri"/>
              <a:ea typeface="Calibri"/>
              <a:cs typeface="Calibri"/>
              <a:sym typeface="Calibri"/>
            </a:endParaRPr>
          </a:p>
        </p:txBody>
      </p:sp>
      <p:sp>
        <p:nvSpPr>
          <p:cNvPr id="194" name="Google Shape;194;g2e91d9a203d_0_45"/>
          <p:cNvSpPr txBox="1"/>
          <p:nvPr/>
        </p:nvSpPr>
        <p:spPr>
          <a:xfrm>
            <a:off x="80175" y="1424963"/>
            <a:ext cx="7882200" cy="10599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Calibri"/>
              <a:buChar char="●"/>
            </a:pPr>
            <a:r>
              <a:rPr lang="en-US" sz="1600">
                <a:solidFill>
                  <a:schemeClr val="dk1"/>
                </a:solidFill>
                <a:latin typeface="Calibri"/>
                <a:ea typeface="Calibri"/>
                <a:cs typeface="Calibri"/>
                <a:sym typeface="Calibri"/>
              </a:rPr>
              <a:t>Biomarkers that can be used to predict the response to neoadjuvant ICB in patients with high-risk resectable melanoma ?</a:t>
            </a:r>
            <a:endParaRPr sz="16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2e91d9a203d_0_8"/>
          <p:cNvSpPr txBox="1"/>
          <p:nvPr/>
        </p:nvSpPr>
        <p:spPr>
          <a:xfrm>
            <a:off x="2378025" y="2520550"/>
            <a:ext cx="8416500" cy="86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sz="4400">
                <a:solidFill>
                  <a:schemeClr val="dk1"/>
                </a:solidFill>
                <a:latin typeface="Calibri"/>
                <a:ea typeface="Calibri"/>
                <a:cs typeface="Calibri"/>
                <a:sym typeface="Calibri"/>
              </a:rPr>
              <a:t>  </a:t>
            </a:r>
            <a:r>
              <a:rPr b="1" lang="en-US" sz="4400">
                <a:solidFill>
                  <a:schemeClr val="dk1"/>
                </a:solidFill>
                <a:latin typeface="Calibri"/>
                <a:ea typeface="Calibri"/>
                <a:cs typeface="Calibri"/>
                <a:sym typeface="Calibri"/>
              </a:rPr>
              <a:t>Thank you for your attention !</a:t>
            </a:r>
            <a:r>
              <a:rPr lang="en-US" sz="4400">
                <a:solidFill>
                  <a:schemeClr val="dk1"/>
                </a:solidFill>
                <a:latin typeface="Calibri"/>
                <a:ea typeface="Calibri"/>
                <a:cs typeface="Calibri"/>
                <a:sym typeface="Calibri"/>
              </a:rPr>
              <a:t>​</a:t>
            </a:r>
            <a:endParaRPr sz="44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e8511b825a_0_2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                                 </a:t>
            </a:r>
            <a:r>
              <a:rPr b="1" lang="en-US" sz="3800"/>
              <a:t>Limitations</a:t>
            </a:r>
            <a:endParaRPr b="1" sz="3800"/>
          </a:p>
        </p:txBody>
      </p:sp>
      <p:sp>
        <p:nvSpPr>
          <p:cNvPr id="205" name="Google Shape;205;g2e8511b825a_0_2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298450" lvl="0" marL="457200" rtl="0" algn="l">
              <a:spcBef>
                <a:spcPts val="1000"/>
              </a:spcBef>
              <a:spcAft>
                <a:spcPts val="0"/>
              </a:spcAft>
              <a:buSzPts val="1100"/>
              <a:buChar char="•"/>
            </a:pPr>
            <a:r>
              <a:rPr lang="en-US" sz="2100"/>
              <a:t>Small sample size (only </a:t>
            </a:r>
            <a:r>
              <a:rPr b="1" lang="en-US" sz="2100"/>
              <a:t>23</a:t>
            </a:r>
            <a:r>
              <a:rPr lang="en-US" sz="2100"/>
              <a:t> patients).</a:t>
            </a:r>
            <a:endParaRPr sz="2100"/>
          </a:p>
          <a:p>
            <a:pPr indent="0" lvl="0" marL="0" rtl="0" algn="l">
              <a:spcBef>
                <a:spcPts val="1000"/>
              </a:spcBef>
              <a:spcAft>
                <a:spcPts val="0"/>
              </a:spcAft>
              <a:buNone/>
            </a:pPr>
            <a:r>
              <a:t/>
            </a:r>
            <a:endParaRPr sz="2100"/>
          </a:p>
          <a:p>
            <a:pPr indent="-298450" lvl="0" marL="457200" rtl="0" algn="l">
              <a:spcBef>
                <a:spcPts val="1000"/>
              </a:spcBef>
              <a:spcAft>
                <a:spcPts val="0"/>
              </a:spcAft>
              <a:buSzPts val="1100"/>
              <a:buChar char="•"/>
            </a:pPr>
            <a:r>
              <a:rPr lang="en-US" sz="2100"/>
              <a:t>Early closure of the trial → </a:t>
            </a:r>
            <a:r>
              <a:rPr b="1" lang="en-US" sz="2100"/>
              <a:t>nivolumab</a:t>
            </a:r>
            <a:r>
              <a:rPr lang="en-US" sz="2100"/>
              <a:t>: </a:t>
            </a:r>
            <a:r>
              <a:rPr b="1" lang="en-US" sz="2100"/>
              <a:t>2</a:t>
            </a:r>
            <a:r>
              <a:rPr lang="en-US" sz="2100"/>
              <a:t> patients with local progression preventing surgical resection and </a:t>
            </a:r>
            <a:r>
              <a:rPr b="1" lang="en-US" sz="2100"/>
              <a:t>nivo+ipil:</a:t>
            </a:r>
            <a:r>
              <a:rPr lang="en-US" sz="2100"/>
              <a:t> </a:t>
            </a:r>
            <a:r>
              <a:rPr b="1" lang="en-US" sz="2100"/>
              <a:t>8</a:t>
            </a:r>
            <a:r>
              <a:rPr lang="en-US" sz="2100"/>
              <a:t> patients with grade 3 treatment-related adverse events (trAEs).</a:t>
            </a:r>
            <a:endParaRPr sz="2100"/>
          </a:p>
          <a:p>
            <a:pPr indent="0" lvl="0" marL="457200" rtl="0" algn="l">
              <a:spcBef>
                <a:spcPts val="1000"/>
              </a:spcBef>
              <a:spcAft>
                <a:spcPts val="0"/>
              </a:spcAft>
              <a:buNone/>
            </a:pPr>
            <a:r>
              <a:t/>
            </a:r>
            <a:endParaRPr sz="2100"/>
          </a:p>
          <a:p>
            <a:pPr indent="-298450" lvl="0" marL="457200" rtl="0" algn="l">
              <a:spcBef>
                <a:spcPts val="1000"/>
              </a:spcBef>
              <a:spcAft>
                <a:spcPts val="0"/>
              </a:spcAft>
              <a:buSzPts val="1100"/>
              <a:buChar char="•"/>
            </a:pPr>
            <a:r>
              <a:rPr lang="en-US" sz="2100"/>
              <a:t>Inclusion of metastatic stage IV disease patients —&gt; decreases generalizability of the results to a stage III population.</a:t>
            </a:r>
            <a:endParaRPr sz="2100"/>
          </a:p>
          <a:p>
            <a:pPr indent="0" lvl="0" marL="0" rtl="0" algn="l">
              <a:spcBef>
                <a:spcPts val="1000"/>
              </a:spcBef>
              <a:spcAft>
                <a:spcPts val="0"/>
              </a:spcAft>
              <a:buNone/>
            </a:pPr>
            <a:r>
              <a:t/>
            </a:r>
            <a:endParaRPr sz="2100"/>
          </a:p>
          <a:p>
            <a:pPr indent="-311150" lvl="0" marL="457200" rtl="0" algn="l">
              <a:spcBef>
                <a:spcPts val="1000"/>
              </a:spcBef>
              <a:spcAft>
                <a:spcPts val="0"/>
              </a:spcAft>
              <a:buSzPts val="1300"/>
              <a:buChar char="•"/>
            </a:pPr>
            <a:r>
              <a:rPr lang="en-US" sz="2100"/>
              <a:t>Bias attributed to the melanoma subtype —&gt; findings apply for other subtypes than cutaneous ? mucosal ? acral ?</a:t>
            </a:r>
            <a:endParaRPr sz="2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sp>
        <p:nvSpPr>
          <p:cNvPr id="92" name="Google Shape;92;p3"/>
          <p:cNvSpPr txBox="1"/>
          <p:nvPr>
            <p:ph type="title"/>
          </p:nvPr>
        </p:nvSpPr>
        <p:spPr>
          <a:xfrm>
            <a:off x="1043850" y="1"/>
            <a:ext cx="10104300" cy="10689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sz="4200"/>
              <a:t>                    </a:t>
            </a:r>
            <a:endParaRPr sz="4200"/>
          </a:p>
          <a:p>
            <a:pPr indent="0" lvl="0" marL="0" rtl="0" algn="l">
              <a:lnSpc>
                <a:spcPct val="90000"/>
              </a:lnSpc>
              <a:spcBef>
                <a:spcPts val="0"/>
              </a:spcBef>
              <a:spcAft>
                <a:spcPts val="0"/>
              </a:spcAft>
              <a:buClr>
                <a:schemeClr val="dk1"/>
              </a:buClr>
              <a:buSzPct val="131250"/>
              <a:buFont typeface="Calibri"/>
              <a:buNone/>
            </a:pPr>
            <a:r>
              <a:rPr b="1" lang="en-US" sz="3200"/>
              <a:t>          W</a:t>
            </a:r>
            <a:r>
              <a:rPr b="1" lang="en-US" sz="3200"/>
              <a:t>hat is GeoMx DSP designed for and how it works ?</a:t>
            </a:r>
            <a:endParaRPr/>
          </a:p>
        </p:txBody>
      </p:sp>
      <p:sp>
        <p:nvSpPr>
          <p:cNvPr id="93" name="Google Shape;93;p3"/>
          <p:cNvSpPr txBox="1"/>
          <p:nvPr>
            <p:ph idx="1" type="body"/>
          </p:nvPr>
        </p:nvSpPr>
        <p:spPr>
          <a:xfrm>
            <a:off x="838200" y="1505199"/>
            <a:ext cx="10515600" cy="4676100"/>
          </a:xfrm>
          <a:prstGeom prst="rect">
            <a:avLst/>
          </a:prstGeom>
          <a:noFill/>
          <a:ln>
            <a:noFill/>
          </a:ln>
        </p:spPr>
        <p:txBody>
          <a:bodyPr anchorCtr="0" anchor="t" bIns="45700" lIns="91425" spcFirstLastPara="1" rIns="91425" wrap="square" tIns="45700">
            <a:normAutofit/>
          </a:bodyPr>
          <a:lstStyle/>
          <a:p>
            <a:pPr indent="-335500" lvl="0" marL="457200" rtl="0" algn="l">
              <a:lnSpc>
                <a:spcPct val="90000"/>
              </a:lnSpc>
              <a:spcBef>
                <a:spcPts val="0"/>
              </a:spcBef>
              <a:spcAft>
                <a:spcPts val="0"/>
              </a:spcAft>
              <a:buSzPts val="1683"/>
              <a:buChar char="•"/>
            </a:pPr>
            <a:r>
              <a:rPr b="1" lang="en-US" sz="1683"/>
              <a:t>What does it achieve</a:t>
            </a:r>
            <a:r>
              <a:rPr b="1" lang="en-US" sz="1683"/>
              <a:t>?</a:t>
            </a:r>
            <a:endParaRPr b="1" sz="1683"/>
          </a:p>
          <a:p>
            <a:pPr indent="0" lvl="0" marL="457200" rtl="0" algn="l">
              <a:lnSpc>
                <a:spcPct val="90000"/>
              </a:lnSpc>
              <a:spcBef>
                <a:spcPts val="0"/>
              </a:spcBef>
              <a:spcAft>
                <a:spcPts val="0"/>
              </a:spcAft>
              <a:buNone/>
            </a:pPr>
            <a:r>
              <a:t/>
            </a:r>
            <a:endParaRPr b="1" sz="1683"/>
          </a:p>
          <a:p>
            <a:pPr indent="0" lvl="0" marL="457200" rtl="0" algn="l">
              <a:lnSpc>
                <a:spcPct val="90000"/>
              </a:lnSpc>
              <a:spcBef>
                <a:spcPts val="0"/>
              </a:spcBef>
              <a:spcAft>
                <a:spcPts val="0"/>
              </a:spcAft>
              <a:buNone/>
            </a:pPr>
            <a:r>
              <a:t/>
            </a:r>
            <a:endParaRPr b="1" sz="1683"/>
          </a:p>
          <a:p>
            <a:pPr indent="0" lvl="0" marL="457200" rtl="0" algn="l">
              <a:lnSpc>
                <a:spcPct val="90000"/>
              </a:lnSpc>
              <a:spcBef>
                <a:spcPts val="0"/>
              </a:spcBef>
              <a:spcAft>
                <a:spcPts val="0"/>
              </a:spcAft>
              <a:buNone/>
            </a:pPr>
            <a:r>
              <a:rPr lang="en-US" sz="1683"/>
              <a:t>It can profile </a:t>
            </a:r>
            <a:r>
              <a:rPr b="1" lang="en-US" sz="1683"/>
              <a:t>gene and protein</a:t>
            </a:r>
            <a:r>
              <a:rPr lang="en-US" sz="1683"/>
              <a:t> expression of tissue sections</a:t>
            </a:r>
            <a:r>
              <a:rPr lang="en-US" sz="1683"/>
              <a:t> while keeping the spatial information</a:t>
            </a:r>
            <a:r>
              <a:rPr lang="en-US" sz="1683"/>
              <a:t>.</a:t>
            </a:r>
            <a:endParaRPr sz="1683"/>
          </a:p>
          <a:p>
            <a:pPr indent="0" lvl="0" marL="0" rtl="0" algn="l">
              <a:lnSpc>
                <a:spcPct val="90000"/>
              </a:lnSpc>
              <a:spcBef>
                <a:spcPts val="1000"/>
              </a:spcBef>
              <a:spcAft>
                <a:spcPts val="0"/>
              </a:spcAft>
              <a:buClr>
                <a:schemeClr val="dk1"/>
              </a:buClr>
              <a:buSzPts val="2000"/>
              <a:buNone/>
            </a:pPr>
            <a:r>
              <a:t/>
            </a:r>
            <a:endParaRPr b="1" sz="1683"/>
          </a:p>
          <a:p>
            <a:pPr indent="-335500" lvl="0" marL="457200" rtl="0" algn="l">
              <a:lnSpc>
                <a:spcPct val="90000"/>
              </a:lnSpc>
              <a:spcBef>
                <a:spcPts val="1000"/>
              </a:spcBef>
              <a:spcAft>
                <a:spcPts val="0"/>
              </a:spcAft>
              <a:buSzPts val="1683"/>
              <a:buChar char="•"/>
            </a:pPr>
            <a:r>
              <a:rPr b="1" lang="en-US" sz="1683"/>
              <a:t>From a tissue section to data: How ?</a:t>
            </a:r>
            <a:endParaRPr b="1" sz="1683"/>
          </a:p>
          <a:p>
            <a:pPr indent="0" lvl="0" marL="0" rtl="0" algn="l">
              <a:lnSpc>
                <a:spcPct val="90000"/>
              </a:lnSpc>
              <a:spcBef>
                <a:spcPts val="1000"/>
              </a:spcBef>
              <a:spcAft>
                <a:spcPts val="0"/>
              </a:spcAft>
              <a:buNone/>
            </a:pPr>
            <a:r>
              <a:rPr b="1" lang="en-US" sz="4723"/>
              <a:t>           </a:t>
            </a:r>
            <a:endParaRPr b="1" sz="4723"/>
          </a:p>
          <a:p>
            <a:pPr indent="0" lvl="0" marL="0" rtl="0" algn="l">
              <a:lnSpc>
                <a:spcPct val="90000"/>
              </a:lnSpc>
              <a:spcBef>
                <a:spcPts val="1000"/>
              </a:spcBef>
              <a:spcAft>
                <a:spcPts val="0"/>
              </a:spcAft>
              <a:buClr>
                <a:schemeClr val="dk1"/>
              </a:buClr>
              <a:buSzPts val="1800"/>
              <a:buNone/>
            </a:pPr>
            <a:r>
              <a:t/>
            </a:r>
            <a:endParaRPr sz="1800"/>
          </a:p>
          <a:p>
            <a:pPr indent="-88900" lvl="0" marL="228600" rtl="0" algn="l">
              <a:lnSpc>
                <a:spcPct val="90000"/>
              </a:lnSpc>
              <a:spcBef>
                <a:spcPts val="1000"/>
              </a:spcBef>
              <a:spcAft>
                <a:spcPts val="0"/>
              </a:spcAft>
              <a:buClr>
                <a:schemeClr val="dk1"/>
              </a:buClr>
              <a:buSzPts val="2200"/>
              <a:buNone/>
            </a:pPr>
            <a:r>
              <a:t/>
            </a:r>
            <a:endParaRPr sz="2200"/>
          </a:p>
          <a:p>
            <a:pPr indent="-88900" lvl="0" marL="228600" rtl="0" algn="l">
              <a:lnSpc>
                <a:spcPct val="90000"/>
              </a:lnSpc>
              <a:spcBef>
                <a:spcPts val="1000"/>
              </a:spcBef>
              <a:spcAft>
                <a:spcPts val="0"/>
              </a:spcAft>
              <a:buClr>
                <a:schemeClr val="dk1"/>
              </a:buClr>
              <a:buSzPts val="2200"/>
              <a:buNone/>
            </a:pPr>
            <a:r>
              <a:t/>
            </a:r>
            <a:endParaRPr sz="2200"/>
          </a:p>
        </p:txBody>
      </p:sp>
      <p:pic>
        <p:nvPicPr>
          <p:cNvPr id="94" name="Google Shape;94;p3"/>
          <p:cNvPicPr preferRelativeResize="0"/>
          <p:nvPr/>
        </p:nvPicPr>
        <p:blipFill>
          <a:blip r:embed="rId3">
            <a:alphaModFix/>
          </a:blip>
          <a:stretch>
            <a:fillRect/>
          </a:stretch>
        </p:blipFill>
        <p:spPr>
          <a:xfrm>
            <a:off x="713525" y="3341475"/>
            <a:ext cx="9207526" cy="2839824"/>
          </a:xfrm>
          <a:prstGeom prst="rect">
            <a:avLst/>
          </a:prstGeom>
          <a:noFill/>
          <a:ln>
            <a:noFill/>
          </a:ln>
        </p:spPr>
      </p:pic>
      <p:pic>
        <p:nvPicPr>
          <p:cNvPr id="95" name="Google Shape;95;p3"/>
          <p:cNvPicPr preferRelativeResize="0"/>
          <p:nvPr/>
        </p:nvPicPr>
        <p:blipFill>
          <a:blip r:embed="rId4">
            <a:alphaModFix/>
          </a:blip>
          <a:stretch>
            <a:fillRect/>
          </a:stretch>
        </p:blipFill>
        <p:spPr>
          <a:xfrm>
            <a:off x="7322599" y="5561725"/>
            <a:ext cx="647450" cy="877650"/>
          </a:xfrm>
          <a:prstGeom prst="rect">
            <a:avLst/>
          </a:prstGeom>
          <a:noFill/>
          <a:ln>
            <a:noFill/>
          </a:ln>
        </p:spPr>
      </p:pic>
      <p:sp>
        <p:nvSpPr>
          <p:cNvPr id="96" name="Google Shape;96;p3"/>
          <p:cNvSpPr txBox="1"/>
          <p:nvPr/>
        </p:nvSpPr>
        <p:spPr>
          <a:xfrm>
            <a:off x="7227675" y="6368125"/>
            <a:ext cx="979800" cy="2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solidFill>
                  <a:schemeClr val="dk1"/>
                </a:solidFill>
                <a:latin typeface="Calibri"/>
                <a:ea typeface="Calibri"/>
                <a:cs typeface="Calibri"/>
                <a:sym typeface="Calibri"/>
              </a:rPr>
              <a:t>96-well plate</a:t>
            </a:r>
            <a:endParaRPr b="1" sz="11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g2e37ac2a930_1_71"/>
          <p:cNvPicPr preferRelativeResize="0"/>
          <p:nvPr/>
        </p:nvPicPr>
        <p:blipFill>
          <a:blip r:embed="rId3">
            <a:alphaModFix/>
          </a:blip>
          <a:stretch>
            <a:fillRect/>
          </a:stretch>
        </p:blipFill>
        <p:spPr>
          <a:xfrm>
            <a:off x="63325" y="304800"/>
            <a:ext cx="5328365" cy="6553197"/>
          </a:xfrm>
          <a:prstGeom prst="rect">
            <a:avLst/>
          </a:prstGeom>
          <a:noFill/>
          <a:ln>
            <a:noFill/>
          </a:ln>
        </p:spPr>
      </p:pic>
      <p:sp>
        <p:nvSpPr>
          <p:cNvPr id="211" name="Google Shape;211;g2e37ac2a930_1_71"/>
          <p:cNvSpPr txBox="1"/>
          <p:nvPr/>
        </p:nvSpPr>
        <p:spPr>
          <a:xfrm>
            <a:off x="6403775" y="445325"/>
            <a:ext cx="52548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212" name="Google Shape;212;g2e37ac2a930_1_71"/>
          <p:cNvSpPr txBox="1"/>
          <p:nvPr/>
        </p:nvSpPr>
        <p:spPr>
          <a:xfrm>
            <a:off x="6207825" y="552200"/>
            <a:ext cx="5727000" cy="61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500">
                <a:solidFill>
                  <a:schemeClr val="dk1"/>
                </a:solidFill>
                <a:latin typeface="Calibri"/>
                <a:ea typeface="Calibri"/>
                <a:cs typeface="Calibri"/>
                <a:sym typeface="Calibri"/>
              </a:rPr>
              <a:t>   </a:t>
            </a:r>
            <a:r>
              <a:rPr b="1" lang="en-US" sz="2500" u="sng">
                <a:solidFill>
                  <a:schemeClr val="dk1"/>
                </a:solidFill>
                <a:latin typeface="Calibri"/>
                <a:ea typeface="Calibri"/>
                <a:cs typeface="Calibri"/>
                <a:sym typeface="Calibri"/>
              </a:rPr>
              <a:t>Readings</a:t>
            </a:r>
            <a:endParaRPr b="1" sz="2500" u="sng">
              <a:solidFill>
                <a:schemeClr val="dk1"/>
              </a:solidFill>
              <a:latin typeface="Calibri"/>
              <a:ea typeface="Calibri"/>
              <a:cs typeface="Calibri"/>
              <a:sym typeface="Calibri"/>
            </a:endParaRPr>
          </a:p>
          <a:p>
            <a:pPr indent="0" lvl="0" marL="0" rtl="0" algn="l">
              <a:spcBef>
                <a:spcPts val="0"/>
              </a:spcBef>
              <a:spcAft>
                <a:spcPts val="0"/>
              </a:spcAft>
              <a:buNone/>
            </a:pPr>
            <a:r>
              <a:t/>
            </a:r>
            <a:endParaRPr b="1" sz="2800">
              <a:solidFill>
                <a:schemeClr val="dk1"/>
              </a:solidFill>
              <a:latin typeface="Calibri"/>
              <a:ea typeface="Calibri"/>
              <a:cs typeface="Calibri"/>
              <a:sym typeface="Calibri"/>
            </a:endParaRPr>
          </a:p>
          <a:p>
            <a:pPr indent="-292100" lvl="0" marL="457200" rtl="0" algn="l">
              <a:spcBef>
                <a:spcPts val="0"/>
              </a:spcBef>
              <a:spcAft>
                <a:spcPts val="0"/>
              </a:spcAft>
              <a:buClr>
                <a:schemeClr val="dk1"/>
              </a:buClr>
              <a:buSzPts val="1000"/>
              <a:buFont typeface="Calibri"/>
              <a:buChar char="-"/>
            </a:pPr>
            <a:r>
              <a:rPr i="1" lang="en-US" sz="1000">
                <a:solidFill>
                  <a:schemeClr val="dk1"/>
                </a:solidFill>
                <a:latin typeface="Calibri"/>
                <a:ea typeface="Calibri"/>
                <a:cs typeface="Calibri"/>
                <a:sym typeface="Calibri"/>
              </a:rPr>
              <a:t>Walker JM, Orr ME, Orr TC, Thorn EL, Christie TD, Yokoda RT, Vij M, Ehrenberg AJ, Marx GA, McKenzie AT, Kauffman J, Selmanovic E, </a:t>
            </a:r>
            <a:r>
              <a:rPr i="1" lang="en-US" sz="1000">
                <a:solidFill>
                  <a:schemeClr val="dk1"/>
                </a:solidFill>
                <a:latin typeface="Calibri"/>
                <a:ea typeface="Calibri"/>
                <a:cs typeface="Calibri"/>
                <a:sym typeface="Calibri"/>
              </a:rPr>
              <a:t>Wisniewski</a:t>
            </a:r>
            <a:r>
              <a:rPr i="1" lang="en-US" sz="1000">
                <a:solidFill>
                  <a:schemeClr val="dk1"/>
                </a:solidFill>
                <a:latin typeface="Calibri"/>
                <a:ea typeface="Calibri"/>
                <a:cs typeface="Calibri"/>
                <a:sym typeface="Calibri"/>
              </a:rPr>
              <a:t> T, Drummond E, White CL 3rd, Crary JF, Farrell K, Kautz TF, Daoud EV, Richardson TE. </a:t>
            </a:r>
            <a:r>
              <a:rPr b="1" i="1" lang="en-US" sz="1000">
                <a:solidFill>
                  <a:schemeClr val="dk1"/>
                </a:solidFill>
                <a:latin typeface="Calibri"/>
                <a:ea typeface="Calibri"/>
                <a:cs typeface="Calibri"/>
                <a:sym typeface="Calibri"/>
              </a:rPr>
              <a:t>Spatial proteomics of hippocampal subfield-specific pathology in Alzheimer's disease and primary age-related tauopathy</a:t>
            </a:r>
            <a:r>
              <a:rPr i="1" lang="en-US" sz="1000">
                <a:solidFill>
                  <a:schemeClr val="dk1"/>
                </a:solidFill>
                <a:latin typeface="Calibri"/>
                <a:ea typeface="Calibri"/>
                <a:cs typeface="Calibri"/>
                <a:sym typeface="Calibri"/>
              </a:rPr>
              <a:t>. Alzheimers Dement. 2024 Feb;20(2):783-797. doi: 10.1002/alz.13484. Epub 2023 Sep 30. PMID: 37777848; PMCID: PMC10916977.</a:t>
            </a:r>
            <a:endParaRPr i="1" sz="1000">
              <a:solidFill>
                <a:schemeClr val="dk1"/>
              </a:solidFill>
              <a:latin typeface="Calibri"/>
              <a:ea typeface="Calibri"/>
              <a:cs typeface="Calibri"/>
              <a:sym typeface="Calibri"/>
            </a:endParaRPr>
          </a:p>
          <a:p>
            <a:pPr indent="0" lvl="0" marL="457200" rtl="0" algn="l">
              <a:spcBef>
                <a:spcPts val="0"/>
              </a:spcBef>
              <a:spcAft>
                <a:spcPts val="0"/>
              </a:spcAft>
              <a:buNone/>
            </a:pPr>
            <a:r>
              <a:t/>
            </a:r>
            <a:endParaRPr b="1" sz="1000">
              <a:solidFill>
                <a:schemeClr val="dk1"/>
              </a:solidFill>
              <a:latin typeface="Calibri"/>
              <a:ea typeface="Calibri"/>
              <a:cs typeface="Calibri"/>
              <a:sym typeface="Calibri"/>
            </a:endParaRPr>
          </a:p>
          <a:p>
            <a:pPr indent="-292100" lvl="0" marL="457200" rtl="0" algn="l">
              <a:spcBef>
                <a:spcPts val="0"/>
              </a:spcBef>
              <a:spcAft>
                <a:spcPts val="0"/>
              </a:spcAft>
              <a:buClr>
                <a:schemeClr val="dk1"/>
              </a:buClr>
              <a:buSzPts val="1000"/>
              <a:buFont typeface="Calibri"/>
              <a:buChar char="-"/>
            </a:pPr>
            <a:r>
              <a:rPr lang="en-US" sz="1000">
                <a:solidFill>
                  <a:schemeClr val="dk1"/>
                </a:solidFill>
              </a:rPr>
              <a:t>Bergholtz H, Carter JM, Cesano A, Cheang MCU, Church SE, Divakar P, Fuhrman CA, Goel S, Gong J, Guerriero JL, Hoang ML, Hwang ES, Kuasne H, Lee J, Liang Y, Mittendorf EA, Perez J, Prat A, Pusztai L, Reeves JW, Riazalhosseini Y, Richer JK, Sahin Ö, Sato H, Schlam I, Sørlie T, Stover DG, Swain SM, Swarbrick A, Thompson EA, Tolaney SM, Warren SE, On Behalf Of The GeoMx Breast Cancer Consortium. </a:t>
            </a:r>
            <a:r>
              <a:rPr b="1" lang="en-US" sz="1000">
                <a:solidFill>
                  <a:schemeClr val="dk1"/>
                </a:solidFill>
              </a:rPr>
              <a:t>Best Practices for Spatial Profiling for Breast Cancer Research with the GeoMx</a:t>
            </a:r>
            <a:r>
              <a:rPr b="1" baseline="30000" lang="en-US" sz="1000">
                <a:solidFill>
                  <a:schemeClr val="dk1"/>
                </a:solidFill>
              </a:rPr>
              <a:t>®</a:t>
            </a:r>
            <a:r>
              <a:rPr b="1" lang="en-US" sz="1000">
                <a:solidFill>
                  <a:schemeClr val="dk1"/>
                </a:solidFill>
              </a:rPr>
              <a:t> Digital Spatial Profiler.</a:t>
            </a:r>
            <a:r>
              <a:rPr lang="en-US" sz="1000">
                <a:solidFill>
                  <a:schemeClr val="dk1"/>
                </a:solidFill>
              </a:rPr>
              <a:t> Cancers (Basel). 2021 Sep 4;13(17):4456. doi: 10.3390/cancers13174456. PMID: 34503266; PMCID: PMC8431590.</a:t>
            </a:r>
            <a:endParaRPr sz="1000">
              <a:solidFill>
                <a:schemeClr val="dk1"/>
              </a:solidFill>
            </a:endParaRPr>
          </a:p>
          <a:p>
            <a:pPr indent="0" lvl="0" marL="457200" rtl="0" algn="l">
              <a:spcBef>
                <a:spcPts val="0"/>
              </a:spcBef>
              <a:spcAft>
                <a:spcPts val="0"/>
              </a:spcAft>
              <a:buNone/>
            </a:pPr>
            <a:r>
              <a:t/>
            </a:r>
            <a:endParaRPr sz="1000">
              <a:solidFill>
                <a:schemeClr val="dk1"/>
              </a:solidFill>
              <a:latin typeface="Calibri"/>
              <a:ea typeface="Calibri"/>
              <a:cs typeface="Calibri"/>
              <a:sym typeface="Calibri"/>
            </a:endParaRPr>
          </a:p>
          <a:p>
            <a:pPr indent="-292100" lvl="0" marL="457200" rtl="0" algn="l">
              <a:spcBef>
                <a:spcPts val="0"/>
              </a:spcBef>
              <a:spcAft>
                <a:spcPts val="0"/>
              </a:spcAft>
              <a:buClr>
                <a:schemeClr val="dk1"/>
              </a:buClr>
              <a:buSzPts val="1000"/>
              <a:buChar char="-"/>
            </a:pPr>
            <a:r>
              <a:rPr lang="en-US" sz="1000">
                <a:solidFill>
                  <a:schemeClr val="dk1"/>
                </a:solidFill>
                <a:latin typeface="Calibri"/>
                <a:ea typeface="Calibri"/>
                <a:cs typeface="Calibri"/>
                <a:sym typeface="Calibri"/>
              </a:rPr>
              <a:t> </a:t>
            </a:r>
            <a:r>
              <a:rPr lang="en-US" sz="1000">
                <a:solidFill>
                  <a:schemeClr val="dk1"/>
                </a:solidFill>
              </a:rPr>
              <a:t>Lothert, P.K., Fedyshyn, B., Girard, S. </a:t>
            </a:r>
            <a:r>
              <a:rPr i="1" lang="en-US" sz="1000">
                <a:solidFill>
                  <a:schemeClr val="dk1"/>
                </a:solidFill>
              </a:rPr>
              <a:t>et al.</a:t>
            </a:r>
            <a:r>
              <a:rPr lang="en-US" sz="1000">
                <a:solidFill>
                  <a:schemeClr val="dk1"/>
                </a:solidFill>
              </a:rPr>
              <a:t> </a:t>
            </a:r>
            <a:r>
              <a:rPr b="1" lang="en-US" sz="1000">
                <a:solidFill>
                  <a:schemeClr val="dk1"/>
                </a:solidFill>
              </a:rPr>
              <a:t>Spatial proteomics reveals phenotypic and functional differences in T cell and macrophage subsets during villitis of unknown etiology.</a:t>
            </a:r>
            <a:r>
              <a:rPr lang="en-US" sz="1000">
                <a:solidFill>
                  <a:schemeClr val="dk1"/>
                </a:solidFill>
              </a:rPr>
              <a:t> </a:t>
            </a:r>
            <a:r>
              <a:rPr i="1" lang="en-US" sz="1000">
                <a:solidFill>
                  <a:schemeClr val="dk1"/>
                </a:solidFill>
              </a:rPr>
              <a:t>Sci Rep</a:t>
            </a:r>
            <a:r>
              <a:rPr lang="en-US" sz="1000">
                <a:solidFill>
                  <a:schemeClr val="dk1"/>
                </a:solidFill>
              </a:rPr>
              <a:t> </a:t>
            </a:r>
            <a:r>
              <a:rPr b="1" lang="en-US" sz="1000">
                <a:solidFill>
                  <a:schemeClr val="dk1"/>
                </a:solidFill>
              </a:rPr>
              <a:t>14</a:t>
            </a:r>
            <a:r>
              <a:rPr lang="en-US" sz="1000">
                <a:solidFill>
                  <a:schemeClr val="dk1"/>
                </a:solidFill>
              </a:rPr>
              <a:t>, 914 (2024). </a:t>
            </a:r>
            <a:r>
              <a:rPr lang="en-US" sz="1000" u="sng">
                <a:solidFill>
                  <a:schemeClr val="hlink"/>
                </a:solidFill>
                <a:hlinkClick r:id="rId4"/>
              </a:rPr>
              <a:t>https://doi.org/10.1038/s41598-024-51545-2</a:t>
            </a:r>
            <a:r>
              <a:rPr lang="en-US"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292100" lvl="0" marL="457200" rtl="0" algn="l">
              <a:spcBef>
                <a:spcPts val="0"/>
              </a:spcBef>
              <a:spcAft>
                <a:spcPts val="0"/>
              </a:spcAft>
              <a:buClr>
                <a:schemeClr val="dk1"/>
              </a:buClr>
              <a:buSzPts val="1000"/>
              <a:buChar char="-"/>
            </a:pPr>
            <a:r>
              <a:rPr lang="en-US" sz="1000">
                <a:solidFill>
                  <a:schemeClr val="dk1"/>
                </a:solidFill>
              </a:rPr>
              <a:t>Brady, L., Kriner, M., Coleman, I. </a:t>
            </a:r>
            <a:r>
              <a:rPr i="1" lang="en-US" sz="1000">
                <a:solidFill>
                  <a:schemeClr val="dk1"/>
                </a:solidFill>
              </a:rPr>
              <a:t>et al.</a:t>
            </a:r>
            <a:r>
              <a:rPr lang="en-US" sz="1000">
                <a:solidFill>
                  <a:schemeClr val="dk1"/>
                </a:solidFill>
              </a:rPr>
              <a:t> </a:t>
            </a:r>
            <a:r>
              <a:rPr b="1" lang="en-US" sz="1000">
                <a:solidFill>
                  <a:schemeClr val="dk1"/>
                </a:solidFill>
              </a:rPr>
              <a:t>Inter- and intra-tumor heterogeneity of metastatic prostate cancer determined by digital spatial gene expression profiling</a:t>
            </a:r>
            <a:r>
              <a:rPr lang="en-US" sz="1000">
                <a:solidFill>
                  <a:schemeClr val="dk1"/>
                </a:solidFill>
              </a:rPr>
              <a:t>. </a:t>
            </a:r>
            <a:r>
              <a:rPr i="1" lang="en-US" sz="1000">
                <a:solidFill>
                  <a:schemeClr val="dk1"/>
                </a:solidFill>
              </a:rPr>
              <a:t>Nat Commun</a:t>
            </a:r>
            <a:r>
              <a:rPr lang="en-US" sz="1000">
                <a:solidFill>
                  <a:schemeClr val="dk1"/>
                </a:solidFill>
              </a:rPr>
              <a:t> </a:t>
            </a:r>
            <a:r>
              <a:rPr b="1" lang="en-US" sz="1000">
                <a:solidFill>
                  <a:schemeClr val="dk1"/>
                </a:solidFill>
              </a:rPr>
              <a:t>12</a:t>
            </a:r>
            <a:r>
              <a:rPr lang="en-US" sz="1000">
                <a:solidFill>
                  <a:schemeClr val="dk1"/>
                </a:solidFill>
              </a:rPr>
              <a:t>, 1426 (2021). </a:t>
            </a:r>
            <a:r>
              <a:rPr lang="en-US" sz="1000" u="sng">
                <a:solidFill>
                  <a:schemeClr val="hlink"/>
                </a:solidFill>
                <a:hlinkClick r:id="rId5"/>
              </a:rPr>
              <a:t>https://doi.org/10.1038/s41467-021-21615-4</a:t>
            </a:r>
            <a:r>
              <a:rPr lang="en-US" sz="1000">
                <a:solidFill>
                  <a:schemeClr val="dk1"/>
                </a:solidFill>
              </a:rPr>
              <a:t>.</a:t>
            </a:r>
            <a:endParaRPr sz="1000">
              <a:solidFill>
                <a:schemeClr val="dk1"/>
              </a:solidFill>
            </a:endParaRPr>
          </a:p>
          <a:p>
            <a:pPr indent="0" lvl="0" marL="457200" rtl="0" algn="l">
              <a:spcBef>
                <a:spcPts val="0"/>
              </a:spcBef>
              <a:spcAft>
                <a:spcPts val="0"/>
              </a:spcAft>
              <a:buNone/>
            </a:pPr>
            <a:r>
              <a:t/>
            </a:r>
            <a:endParaRPr sz="1100">
              <a:solidFill>
                <a:schemeClr val="dk1"/>
              </a:solidFill>
            </a:endParaRPr>
          </a:p>
          <a:p>
            <a:pPr indent="0" lvl="0" marL="457200" rtl="0" algn="l">
              <a:spcBef>
                <a:spcPts val="0"/>
              </a:spcBef>
              <a:spcAft>
                <a:spcPts val="0"/>
              </a:spcAft>
              <a:buNone/>
            </a:pPr>
            <a:r>
              <a:t/>
            </a:r>
            <a:endParaRPr sz="1100">
              <a:solidFill>
                <a:schemeClr val="dk1"/>
              </a:solidFill>
            </a:endParaRPr>
          </a:p>
          <a:p>
            <a:pPr indent="-292100" lvl="0" marL="457200" rtl="0" algn="l">
              <a:spcBef>
                <a:spcPts val="0"/>
              </a:spcBef>
              <a:spcAft>
                <a:spcPts val="0"/>
              </a:spcAft>
              <a:buClr>
                <a:schemeClr val="dk1"/>
              </a:buClr>
              <a:buSzPts val="1000"/>
              <a:buChar char="-"/>
            </a:pPr>
            <a:r>
              <a:rPr lang="en-US" sz="1000">
                <a:solidFill>
                  <a:schemeClr val="dk1"/>
                </a:solidFill>
              </a:rPr>
              <a:t>Bonnett SA, Rosenbloom AB, Ong GT, Conner M, Rininger ABE, Newhouse D, New F, Phan CQ, Ilcisin S, Sato H, Lyssand JS, Geiss G, Beechem JM. </a:t>
            </a:r>
            <a:r>
              <a:rPr b="1" lang="en-US" sz="1000">
                <a:solidFill>
                  <a:schemeClr val="dk1"/>
                </a:solidFill>
              </a:rPr>
              <a:t>Ultra High-plex Spatial Proteogenomic Investigation of Giant Cell Glioblastoma Multiforme Immune Infiltrates Reveals Distinct Protein and RNA Expression Profiles</a:t>
            </a:r>
            <a:r>
              <a:rPr lang="en-US" sz="1000">
                <a:solidFill>
                  <a:schemeClr val="dk1"/>
                </a:solidFill>
              </a:rPr>
              <a:t>. Cancer Res Commun. 2023 May 3;3(5):763-779. doi: 10.1158/2767-9764.CRC-22-0396. PMID: 37377888; PMCID: PMC10155752.</a:t>
            </a:r>
            <a:endParaRPr sz="1000">
              <a:solidFill>
                <a:schemeClr val="dk1"/>
              </a:solidFill>
            </a:endParaRPr>
          </a:p>
          <a:p>
            <a:pPr indent="0" lvl="0" marL="457200" rtl="0" algn="l">
              <a:spcBef>
                <a:spcPts val="0"/>
              </a:spcBef>
              <a:spcAft>
                <a:spcPts val="0"/>
              </a:spcAft>
              <a:buNone/>
            </a:pPr>
            <a:r>
              <a:t/>
            </a:r>
            <a:endParaRPr sz="11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 name="Shape 216"/>
        <p:cNvGrpSpPr/>
        <p:nvPr/>
      </p:nvGrpSpPr>
      <p:grpSpPr>
        <a:xfrm>
          <a:off x="0" y="0"/>
          <a:ext cx="0" cy="0"/>
          <a:chOff x="0" y="0"/>
          <a:chExt cx="0" cy="0"/>
        </a:xfrm>
      </p:grpSpPr>
      <p:sp>
        <p:nvSpPr>
          <p:cNvPr id="217" name="Google Shape;217;p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8" name="Google Shape;218;p2"/>
          <p:cNvSpPr txBox="1"/>
          <p:nvPr>
            <p:ph type="title"/>
          </p:nvPr>
        </p:nvSpPr>
        <p:spPr>
          <a:xfrm>
            <a:off x="1249546" y="237002"/>
            <a:ext cx="10104254" cy="145368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Calibri"/>
              <a:buNone/>
            </a:pPr>
            <a:r>
              <a:rPr lang="en-US" sz="4200"/>
              <a:t>                         </a:t>
            </a:r>
            <a:r>
              <a:rPr b="1" lang="en-US" sz="3200"/>
              <a:t>Sample Preparation</a:t>
            </a:r>
            <a:endParaRPr/>
          </a:p>
        </p:txBody>
      </p:sp>
      <p:sp>
        <p:nvSpPr>
          <p:cNvPr id="219" name="Google Shape;219;p2"/>
          <p:cNvSpPr txBox="1"/>
          <p:nvPr>
            <p:ph idx="1" type="body"/>
          </p:nvPr>
        </p:nvSpPr>
        <p:spPr>
          <a:xfrm>
            <a:off x="838200" y="1929384"/>
            <a:ext cx="10515600" cy="42519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t/>
            </a:r>
            <a:endParaRPr sz="1800"/>
          </a:p>
          <a:p>
            <a:pPr indent="-184150" lvl="0" marL="228600" rtl="0" algn="l">
              <a:lnSpc>
                <a:spcPct val="90000"/>
              </a:lnSpc>
              <a:spcBef>
                <a:spcPts val="1000"/>
              </a:spcBef>
              <a:spcAft>
                <a:spcPts val="0"/>
              </a:spcAft>
              <a:buClr>
                <a:schemeClr val="dk1"/>
              </a:buClr>
              <a:buSzPts val="1100"/>
              <a:buChar char="•"/>
            </a:pPr>
            <a:r>
              <a:rPr lang="en-US" sz="1100"/>
              <a:t>On a single tissue section (FFPE or fresh frozen tissue), manually or automatically, are combined:</a:t>
            </a:r>
            <a:endParaRPr sz="1100"/>
          </a:p>
          <a:p>
            <a:pPr indent="-342900" lvl="0" marL="457200" rtl="0" algn="l">
              <a:lnSpc>
                <a:spcPct val="90000"/>
              </a:lnSpc>
              <a:spcBef>
                <a:spcPts val="1000"/>
              </a:spcBef>
              <a:spcAft>
                <a:spcPts val="0"/>
              </a:spcAft>
              <a:buClr>
                <a:schemeClr val="dk1"/>
              </a:buClr>
              <a:buSzPts val="1800"/>
              <a:buNone/>
            </a:pPr>
            <a:r>
              <a:t/>
            </a:r>
            <a:endParaRPr sz="1100"/>
          </a:p>
          <a:p>
            <a:pPr indent="-412750" lvl="0" marL="457200" rtl="0" algn="l">
              <a:lnSpc>
                <a:spcPct val="90000"/>
              </a:lnSpc>
              <a:spcBef>
                <a:spcPts val="1000"/>
              </a:spcBef>
              <a:spcAft>
                <a:spcPts val="0"/>
              </a:spcAft>
              <a:buClr>
                <a:schemeClr val="dk1"/>
              </a:buClr>
              <a:buSzPts val="1100"/>
              <a:buAutoNum type="arabicPeriod"/>
            </a:pPr>
            <a:r>
              <a:rPr b="1" lang="en-US" sz="1100"/>
              <a:t>Imaging reagents</a:t>
            </a:r>
            <a:r>
              <a:rPr lang="en-US" sz="1100"/>
              <a:t> (fluorescent antibodies or RNAscope probes) to stain the tissue and aid in selecting the regions we want to profile. Up to 4 color-imaging ---&gt; up to 4 antibodies.</a:t>
            </a:r>
            <a:endParaRPr sz="1100"/>
          </a:p>
          <a:p>
            <a:pPr indent="0" lvl="0" marL="0" rtl="0" algn="l">
              <a:lnSpc>
                <a:spcPct val="90000"/>
              </a:lnSpc>
              <a:spcBef>
                <a:spcPts val="1000"/>
              </a:spcBef>
              <a:spcAft>
                <a:spcPts val="0"/>
              </a:spcAft>
              <a:buNone/>
            </a:pPr>
            <a:r>
              <a:t/>
            </a:r>
            <a:endParaRPr sz="1100"/>
          </a:p>
          <a:p>
            <a:pPr indent="-412750" lvl="0" marL="457200" rtl="0" algn="l">
              <a:lnSpc>
                <a:spcPct val="90000"/>
              </a:lnSpc>
              <a:spcBef>
                <a:spcPts val="1000"/>
              </a:spcBef>
              <a:spcAft>
                <a:spcPts val="0"/>
              </a:spcAft>
              <a:buClr>
                <a:schemeClr val="dk1"/>
              </a:buClr>
              <a:buSzPts val="1100"/>
              <a:buAutoNum type="arabicPeriod"/>
            </a:pPr>
            <a:r>
              <a:rPr b="1" lang="en-US" sz="1100"/>
              <a:t>Profiling reagents</a:t>
            </a:r>
            <a:r>
              <a:rPr lang="en-US" sz="1100"/>
              <a:t> (barcoded antibodies or barcoded RNA probes). The oligo tags are attached to the antibodies/RNA probes via a UV-photocleavable linker. These reagents allow the quantification of proteins/mRNA in the region of interest.</a:t>
            </a:r>
            <a:endParaRPr sz="1100"/>
          </a:p>
          <a:p>
            <a:pPr indent="0" lvl="0" marL="0" rtl="0" algn="l">
              <a:lnSpc>
                <a:spcPct val="90000"/>
              </a:lnSpc>
              <a:spcBef>
                <a:spcPts val="1000"/>
              </a:spcBef>
              <a:spcAft>
                <a:spcPts val="0"/>
              </a:spcAft>
              <a:buClr>
                <a:schemeClr val="dk1"/>
              </a:buClr>
              <a:buSzPts val="1800"/>
              <a:buNone/>
            </a:pPr>
            <a:r>
              <a:t/>
            </a:r>
            <a:endParaRPr sz="1100"/>
          </a:p>
          <a:p>
            <a:pPr indent="0" lvl="0" marL="0" rtl="0" algn="l">
              <a:lnSpc>
                <a:spcPct val="90000"/>
              </a:lnSpc>
              <a:spcBef>
                <a:spcPts val="1000"/>
              </a:spcBef>
              <a:spcAft>
                <a:spcPts val="0"/>
              </a:spcAft>
              <a:buClr>
                <a:schemeClr val="dk1"/>
              </a:buClr>
              <a:buSzPts val="1800"/>
              <a:buNone/>
            </a:pPr>
            <a:r>
              <a:t/>
            </a:r>
            <a:endParaRPr sz="1800"/>
          </a:p>
          <a:p>
            <a:pPr indent="-342900" lvl="0" marL="457200" rtl="0" algn="l">
              <a:lnSpc>
                <a:spcPct val="90000"/>
              </a:lnSpc>
              <a:spcBef>
                <a:spcPts val="1000"/>
              </a:spcBef>
              <a:spcAft>
                <a:spcPts val="0"/>
              </a:spcAft>
              <a:buClr>
                <a:schemeClr val="dk1"/>
              </a:buClr>
              <a:buSzPts val="1800"/>
              <a:buNone/>
            </a:pPr>
            <a:r>
              <a:t/>
            </a:r>
            <a:endParaRPr sz="1800"/>
          </a:p>
          <a:p>
            <a:pPr indent="-88900" lvl="0" marL="228600" rtl="0" algn="l">
              <a:lnSpc>
                <a:spcPct val="90000"/>
              </a:lnSpc>
              <a:spcBef>
                <a:spcPts val="1000"/>
              </a:spcBef>
              <a:spcAft>
                <a:spcPts val="0"/>
              </a:spcAft>
              <a:buClr>
                <a:schemeClr val="dk1"/>
              </a:buClr>
              <a:buSzPts val="2200"/>
              <a:buNone/>
            </a:pPr>
            <a:r>
              <a:t/>
            </a:r>
            <a:endParaRPr sz="2200"/>
          </a:p>
          <a:p>
            <a:pPr indent="-88900" lvl="0" marL="228600" rtl="0" algn="l">
              <a:lnSpc>
                <a:spcPct val="90000"/>
              </a:lnSpc>
              <a:spcBef>
                <a:spcPts val="1000"/>
              </a:spcBef>
              <a:spcAft>
                <a:spcPts val="0"/>
              </a:spcAft>
              <a:buClr>
                <a:schemeClr val="dk1"/>
              </a:buClr>
              <a:buSzPts val="2200"/>
              <a:buNone/>
            </a:pPr>
            <a:r>
              <a:t/>
            </a:r>
            <a:endParaRPr sz="2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
          <p:cNvSpPr txBox="1"/>
          <p:nvPr>
            <p:ph type="title"/>
          </p:nvPr>
        </p:nvSpPr>
        <p:spPr>
          <a:xfrm>
            <a:off x="615525" y="8015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r>
              <a:rPr b="1" lang="en-US" sz="3200"/>
              <a:t>GeoMx DSP workflow (graphic)</a:t>
            </a:r>
            <a:r>
              <a:rPr lang="en-US"/>
              <a:t>             </a:t>
            </a:r>
            <a:endParaRPr/>
          </a:p>
        </p:txBody>
      </p:sp>
      <p:pic>
        <p:nvPicPr>
          <p:cNvPr id="225" name="Google Shape;225;p4"/>
          <p:cNvPicPr preferRelativeResize="0"/>
          <p:nvPr/>
        </p:nvPicPr>
        <p:blipFill>
          <a:blip r:embed="rId3">
            <a:alphaModFix/>
          </a:blip>
          <a:stretch>
            <a:fillRect/>
          </a:stretch>
        </p:blipFill>
        <p:spPr>
          <a:xfrm>
            <a:off x="201825" y="2386900"/>
            <a:ext cx="11864499" cy="3605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g2e37ac2a930_1_0"/>
          <p:cNvPicPr preferRelativeResize="0"/>
          <p:nvPr/>
        </p:nvPicPr>
        <p:blipFill>
          <a:blip r:embed="rId3">
            <a:alphaModFix/>
          </a:blip>
          <a:stretch>
            <a:fillRect/>
          </a:stretch>
        </p:blipFill>
        <p:spPr>
          <a:xfrm>
            <a:off x="2786725" y="872850"/>
            <a:ext cx="6618551" cy="5878274"/>
          </a:xfrm>
          <a:prstGeom prst="rect">
            <a:avLst/>
          </a:prstGeom>
          <a:noFill/>
          <a:ln>
            <a:noFill/>
          </a:ln>
        </p:spPr>
      </p:pic>
      <p:sp>
        <p:nvSpPr>
          <p:cNvPr id="231" name="Google Shape;231;g2e37ac2a930_1_0"/>
          <p:cNvSpPr txBox="1"/>
          <p:nvPr/>
        </p:nvSpPr>
        <p:spPr>
          <a:xfrm>
            <a:off x="1220200" y="276100"/>
            <a:ext cx="10429500" cy="5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GeoMx DSP ROI Selection</a:t>
            </a:r>
            <a:endParaRPr b="1" sz="2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e37ac2a930_1_9"/>
          <p:cNvSpPr txBox="1"/>
          <p:nvPr>
            <p:ph type="title"/>
          </p:nvPr>
        </p:nvSpPr>
        <p:spPr>
          <a:xfrm>
            <a:off x="838200" y="365125"/>
            <a:ext cx="10515600" cy="102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                 </a:t>
            </a:r>
            <a:r>
              <a:rPr b="1" lang="en-US" sz="3800"/>
              <a:t>GeoMx DSP Data Analysis (1)</a:t>
            </a:r>
            <a:endParaRPr b="1" sz="3800"/>
          </a:p>
        </p:txBody>
      </p:sp>
      <p:sp>
        <p:nvSpPr>
          <p:cNvPr id="237" name="Google Shape;237;g2e37ac2a930_1_9"/>
          <p:cNvSpPr txBox="1"/>
          <p:nvPr>
            <p:ph idx="1" type="body"/>
          </p:nvPr>
        </p:nvSpPr>
        <p:spPr>
          <a:xfrm>
            <a:off x="838200" y="1531725"/>
            <a:ext cx="10515600" cy="4890000"/>
          </a:xfrm>
          <a:prstGeom prst="rect">
            <a:avLst/>
          </a:prstGeom>
        </p:spPr>
        <p:txBody>
          <a:bodyPr anchorCtr="0" anchor="t" bIns="45700" lIns="91425" spcFirstLastPara="1" rIns="91425" wrap="square" tIns="45700">
            <a:normAutofit fontScale="70000" lnSpcReduction="20000"/>
          </a:bodyPr>
          <a:lstStyle/>
          <a:p>
            <a:pPr indent="0" lvl="0" marL="0" rtl="0" algn="l">
              <a:spcBef>
                <a:spcPts val="1000"/>
              </a:spcBef>
              <a:spcAft>
                <a:spcPts val="0"/>
              </a:spcAft>
              <a:buNone/>
            </a:pPr>
            <a:r>
              <a:rPr b="1" lang="en-US" sz="1800" u="sng"/>
              <a:t>Step 1:</a:t>
            </a:r>
            <a:r>
              <a:rPr b="1" lang="en-US" sz="1800"/>
              <a:t> </a:t>
            </a:r>
            <a:r>
              <a:rPr lang="en-US" sz="1800"/>
              <a:t>Quality Control (QC)</a:t>
            </a:r>
            <a:endParaRPr sz="1800"/>
          </a:p>
          <a:p>
            <a:pPr indent="0" lvl="0" marL="0" rtl="0" algn="l">
              <a:spcBef>
                <a:spcPts val="1000"/>
              </a:spcBef>
              <a:spcAft>
                <a:spcPts val="0"/>
              </a:spcAft>
              <a:buNone/>
            </a:pPr>
            <a:r>
              <a:t/>
            </a:r>
            <a:endParaRPr sz="1800"/>
          </a:p>
          <a:p>
            <a:pPr indent="-308610" lvl="0" marL="457200" rtl="0" algn="l">
              <a:spcBef>
                <a:spcPts val="1000"/>
              </a:spcBef>
              <a:spcAft>
                <a:spcPts val="0"/>
              </a:spcAft>
              <a:buSzPct val="100000"/>
              <a:buChar char="•"/>
            </a:pPr>
            <a:r>
              <a:rPr lang="en-US" sz="1800"/>
              <a:t>QC of ROI</a:t>
            </a:r>
            <a:endParaRPr sz="2200"/>
          </a:p>
          <a:p>
            <a:pPr indent="0" lvl="0" marL="0" rtl="0" algn="l">
              <a:spcBef>
                <a:spcPts val="1000"/>
              </a:spcBef>
              <a:spcAft>
                <a:spcPts val="0"/>
              </a:spcAft>
              <a:buNone/>
            </a:pPr>
            <a:r>
              <a:rPr lang="en-US"/>
              <a:t>      </a:t>
            </a:r>
            <a:r>
              <a:rPr b="1" lang="en-US" sz="1800"/>
              <a:t>Purpose: </a:t>
            </a:r>
            <a:r>
              <a:rPr lang="en-US" sz="1800"/>
              <a:t>Identify and remove ROIs with poor data, that are low in signal relative to background. </a:t>
            </a:r>
            <a:r>
              <a:rPr b="1" lang="en-US" sz="1800"/>
              <a:t>Signal</a:t>
            </a:r>
            <a:r>
              <a:rPr lang="en-US" sz="1800"/>
              <a:t> = counts of positive targets (i.e. proteins of interest). </a:t>
            </a:r>
            <a:r>
              <a:rPr b="1" lang="en-US" sz="1800"/>
              <a:t>Background</a:t>
            </a:r>
            <a:r>
              <a:rPr lang="en-US" sz="1800"/>
              <a:t> = counts of negative targets</a:t>
            </a:r>
            <a:r>
              <a:rPr lang="en-US" sz="1800"/>
              <a:t> (i.e. negative controls).</a:t>
            </a:r>
            <a:endParaRPr sz="1800"/>
          </a:p>
          <a:p>
            <a:pPr indent="0" lvl="0" marL="457200" rtl="0" algn="l">
              <a:spcBef>
                <a:spcPts val="1000"/>
              </a:spcBef>
              <a:spcAft>
                <a:spcPts val="0"/>
              </a:spcAft>
              <a:buNone/>
            </a:pPr>
            <a:r>
              <a:t/>
            </a:r>
            <a:endParaRPr sz="1800"/>
          </a:p>
          <a:p>
            <a:pPr indent="-308610" lvl="0" marL="457200" rtl="0" algn="l">
              <a:spcBef>
                <a:spcPts val="1000"/>
              </a:spcBef>
              <a:spcAft>
                <a:spcPts val="0"/>
              </a:spcAft>
              <a:buSzPct val="100000"/>
              <a:buChar char="•"/>
            </a:pPr>
            <a:r>
              <a:rPr lang="en-US" sz="1800"/>
              <a:t>QC of targets</a:t>
            </a:r>
            <a:endParaRPr sz="1800"/>
          </a:p>
          <a:p>
            <a:pPr indent="0" lvl="0" marL="457200" rtl="0" algn="l">
              <a:spcBef>
                <a:spcPts val="1000"/>
              </a:spcBef>
              <a:spcAft>
                <a:spcPts val="0"/>
              </a:spcAft>
              <a:buNone/>
            </a:pPr>
            <a:r>
              <a:rPr b="1" lang="en-US" sz="1800"/>
              <a:t>Purpose: </a:t>
            </a:r>
            <a:r>
              <a:rPr lang="en-US" sz="1800"/>
              <a:t>Identify and remove targets with low detection across segments. Keep targets with an expression above than an expression threshold, at a specified frequency. </a:t>
            </a:r>
            <a:endParaRPr sz="1800"/>
          </a:p>
          <a:p>
            <a:pPr indent="0" lvl="0" marL="457200" rtl="0" algn="l">
              <a:spcBef>
                <a:spcPts val="1000"/>
              </a:spcBef>
              <a:spcAft>
                <a:spcPts val="0"/>
              </a:spcAft>
              <a:buNone/>
            </a:pPr>
            <a:r>
              <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rPr b="1" lang="en-US" sz="1800" u="sng"/>
              <a:t>Step 2:</a:t>
            </a:r>
            <a:r>
              <a:rPr lang="en-US" sz="1800"/>
              <a:t> Normalization</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rPr lang="en-US" sz="1800"/>
              <a:t>         </a:t>
            </a:r>
            <a:r>
              <a:rPr b="1" lang="en-US" sz="1800"/>
              <a:t>Purpose: </a:t>
            </a:r>
            <a:r>
              <a:rPr lang="en-US" sz="1800"/>
              <a:t>Choose the right normalization strategy to remove technical variability from the data. There are 4 choices </a:t>
            </a:r>
            <a:endParaRPr sz="1800"/>
          </a:p>
          <a:p>
            <a:pPr indent="0" lvl="0" marL="0" rtl="0" algn="l">
              <a:spcBef>
                <a:spcPts val="1000"/>
              </a:spcBef>
              <a:spcAft>
                <a:spcPts val="0"/>
              </a:spcAft>
              <a:buNone/>
            </a:pPr>
            <a:r>
              <a:rPr lang="en-US" sz="1800"/>
              <a:t>         choices for normalization (housekeeper, background, region or nuclei normalization).</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b="1" sz="1800"/>
          </a:p>
          <a:p>
            <a:pPr indent="0" lvl="0" marL="0" rtl="0" algn="l">
              <a:spcBef>
                <a:spcPts val="1000"/>
              </a:spcBef>
              <a:spcAft>
                <a:spcPts val="0"/>
              </a:spcAft>
              <a:buNone/>
            </a:pPr>
            <a:r>
              <a:rPr b="1" lang="en-US" sz="1800"/>
              <a:t>       </a:t>
            </a:r>
            <a:endParaRPr b="1" sz="1800"/>
          </a:p>
          <a:p>
            <a:pPr indent="0" lvl="0" marL="0" rtl="0" algn="l">
              <a:spcBef>
                <a:spcPts val="1000"/>
              </a:spcBef>
              <a:spcAft>
                <a:spcPts val="0"/>
              </a:spcAft>
              <a:buNone/>
            </a:pPr>
            <a:r>
              <a:rPr b="1" lang="en-US" sz="1800"/>
              <a:t> </a:t>
            </a:r>
            <a:endParaRPr b="1"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2e91d9a203d_0_4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                    </a:t>
            </a:r>
            <a:r>
              <a:rPr b="1" lang="en-US" sz="3800"/>
              <a:t>GeoMx DSP Data Analysis (2)</a:t>
            </a:r>
            <a:endParaRPr b="1" sz="3800"/>
          </a:p>
          <a:p>
            <a:pPr indent="0" lvl="0" marL="0" rtl="0" algn="l">
              <a:spcBef>
                <a:spcPts val="0"/>
              </a:spcBef>
              <a:spcAft>
                <a:spcPts val="0"/>
              </a:spcAft>
              <a:buNone/>
            </a:pPr>
            <a:r>
              <a:t/>
            </a:r>
            <a:endParaRPr/>
          </a:p>
        </p:txBody>
      </p:sp>
      <p:sp>
        <p:nvSpPr>
          <p:cNvPr id="243" name="Google Shape;243;g2e91d9a203d_0_40"/>
          <p:cNvSpPr txBox="1"/>
          <p:nvPr>
            <p:ph idx="1" type="body"/>
          </p:nvPr>
        </p:nvSpPr>
        <p:spPr>
          <a:xfrm>
            <a:off x="838200" y="1825625"/>
            <a:ext cx="10515600" cy="4809600"/>
          </a:xfrm>
          <a:prstGeom prst="rect">
            <a:avLst/>
          </a:prstGeom>
        </p:spPr>
        <p:txBody>
          <a:bodyPr anchorCtr="0" anchor="t" bIns="45700" lIns="91425" spcFirstLastPara="1" rIns="91425" wrap="square" tIns="45700">
            <a:normAutofit fontScale="62500" lnSpcReduction="20000"/>
          </a:bodyPr>
          <a:lstStyle/>
          <a:p>
            <a:pPr indent="0" lvl="0" marL="0" rtl="0" algn="l">
              <a:spcBef>
                <a:spcPts val="1000"/>
              </a:spcBef>
              <a:spcAft>
                <a:spcPts val="0"/>
              </a:spcAft>
              <a:buClr>
                <a:schemeClr val="dk1"/>
              </a:buClr>
              <a:buSzPct val="61111"/>
              <a:buFont typeface="Arial"/>
              <a:buNone/>
            </a:pPr>
            <a:r>
              <a:rPr b="1" lang="en-US" sz="1800" u="sng"/>
              <a:t>Step 3:</a:t>
            </a:r>
            <a:r>
              <a:rPr b="1" lang="en-US" sz="1800"/>
              <a:t> </a:t>
            </a:r>
            <a:r>
              <a:rPr lang="en-US" sz="1800"/>
              <a:t>Statistical analysis</a:t>
            </a:r>
            <a:endParaRPr sz="1800"/>
          </a:p>
          <a:p>
            <a:pPr indent="0" lvl="0" marL="0" rtl="0" algn="l">
              <a:spcBef>
                <a:spcPts val="1000"/>
              </a:spcBef>
              <a:spcAft>
                <a:spcPts val="0"/>
              </a:spcAft>
              <a:buClr>
                <a:schemeClr val="dk1"/>
              </a:buClr>
              <a:buSzPct val="61111"/>
              <a:buFont typeface="Arial"/>
              <a:buNone/>
            </a:pPr>
            <a:r>
              <a:t/>
            </a:r>
            <a:endParaRPr sz="1800"/>
          </a:p>
          <a:p>
            <a:pPr indent="0" lvl="0" marL="0" rtl="0" algn="l">
              <a:spcBef>
                <a:spcPts val="1000"/>
              </a:spcBef>
              <a:spcAft>
                <a:spcPts val="0"/>
              </a:spcAft>
              <a:buClr>
                <a:schemeClr val="dk1"/>
              </a:buClr>
              <a:buSzPct val="61111"/>
              <a:buFont typeface="Arial"/>
              <a:buNone/>
            </a:pPr>
            <a:r>
              <a:rPr lang="en-US" sz="1800"/>
              <a:t>       </a:t>
            </a:r>
            <a:r>
              <a:rPr b="1" lang="en-US" sz="1800"/>
              <a:t>       Purpose: </a:t>
            </a:r>
            <a:r>
              <a:rPr lang="en-US" sz="1800"/>
              <a:t>Choose the right statistical test for differential expression.</a:t>
            </a:r>
            <a:endParaRPr sz="1800"/>
          </a:p>
          <a:p>
            <a:pPr indent="0" lvl="0" marL="0" rtl="0" algn="l">
              <a:spcBef>
                <a:spcPts val="1000"/>
              </a:spcBef>
              <a:spcAft>
                <a:spcPts val="0"/>
              </a:spcAft>
              <a:buNone/>
            </a:pPr>
            <a:r>
              <a:rPr lang="en-US" sz="1800"/>
              <a:t>            </a:t>
            </a:r>
            <a:endParaRPr sz="1800"/>
          </a:p>
          <a:p>
            <a:pPr indent="0" lvl="0" marL="0" rtl="0" algn="l">
              <a:spcBef>
                <a:spcPts val="1000"/>
              </a:spcBef>
              <a:spcAft>
                <a:spcPts val="0"/>
              </a:spcAft>
              <a:buNone/>
            </a:pPr>
            <a:r>
              <a:rPr lang="en-US" sz="1800"/>
              <a:t>             If 2 ROIs to compare:</a:t>
            </a:r>
            <a:endParaRPr sz="1800"/>
          </a:p>
          <a:p>
            <a:pPr indent="0" lvl="0" marL="0" rtl="0" algn="l">
              <a:spcBef>
                <a:spcPts val="1000"/>
              </a:spcBef>
              <a:spcAft>
                <a:spcPts val="0"/>
              </a:spcAft>
              <a:buClr>
                <a:schemeClr val="dk1"/>
              </a:buClr>
              <a:buSzPct val="61111"/>
              <a:buFont typeface="Arial"/>
              <a:buNone/>
            </a:pPr>
            <a:r>
              <a:rPr b="1" lang="en-US" sz="1800"/>
              <a:t>              Example: - </a:t>
            </a:r>
            <a:r>
              <a:rPr lang="en-US" sz="1800"/>
              <a:t>Tumor vs Immune ROI from the the same sample: </a:t>
            </a:r>
            <a:r>
              <a:rPr b="1" lang="en-US" sz="1800"/>
              <a:t>Paired t-test.</a:t>
            </a:r>
            <a:endParaRPr b="1" sz="1800"/>
          </a:p>
          <a:p>
            <a:pPr indent="0" lvl="0" marL="0" rtl="0" algn="l">
              <a:spcBef>
                <a:spcPts val="1000"/>
              </a:spcBef>
              <a:spcAft>
                <a:spcPts val="0"/>
              </a:spcAft>
              <a:buClr>
                <a:schemeClr val="dk1"/>
              </a:buClr>
              <a:buSzPct val="61111"/>
              <a:buFont typeface="Arial"/>
              <a:buNone/>
            </a:pPr>
            <a:r>
              <a:rPr lang="en-US" sz="1800"/>
              <a:t>                                - Immune ROI (sample 1) vs Immune ROI (sample 2): </a:t>
            </a:r>
            <a:r>
              <a:rPr b="1" lang="en-US" sz="1800"/>
              <a:t>Unpaired t-test.</a:t>
            </a:r>
            <a:endParaRPr b="1" sz="1800"/>
          </a:p>
          <a:p>
            <a:pPr indent="0" lvl="0" marL="0" rtl="0" algn="l">
              <a:spcBef>
                <a:spcPts val="1000"/>
              </a:spcBef>
              <a:spcAft>
                <a:spcPts val="0"/>
              </a:spcAft>
              <a:buNone/>
            </a:pPr>
            <a:r>
              <a:rPr b="1" lang="en-US" sz="1800"/>
              <a:t>                                </a:t>
            </a:r>
            <a:r>
              <a:rPr lang="en-US" sz="1800"/>
              <a:t>-</a:t>
            </a:r>
            <a:r>
              <a:rPr b="1" lang="en-US" sz="1800"/>
              <a:t> </a:t>
            </a:r>
            <a:r>
              <a:rPr lang="en-US" sz="1800"/>
              <a:t>Tumor vs Immune ROI from the same sample, with skewed data:                                            </a:t>
            </a:r>
            <a:endParaRPr sz="1800"/>
          </a:p>
          <a:p>
            <a:pPr indent="0" lvl="0" marL="0" rtl="0" algn="l">
              <a:spcBef>
                <a:spcPts val="1000"/>
              </a:spcBef>
              <a:spcAft>
                <a:spcPts val="0"/>
              </a:spcAft>
              <a:buClr>
                <a:schemeClr val="dk1"/>
              </a:buClr>
              <a:buSzPct val="61111"/>
              <a:buFont typeface="Arial"/>
              <a:buNone/>
            </a:pPr>
            <a:r>
              <a:rPr lang="en-US" sz="1800"/>
              <a:t>                                   </a:t>
            </a:r>
            <a:r>
              <a:rPr b="1" lang="en-US" sz="1800"/>
              <a:t>Wilcoxon signed-rank test.</a:t>
            </a:r>
            <a:endParaRPr b="1" sz="1800"/>
          </a:p>
          <a:p>
            <a:pPr indent="0" lvl="0" marL="0" rtl="0" algn="l">
              <a:spcBef>
                <a:spcPts val="1000"/>
              </a:spcBef>
              <a:spcAft>
                <a:spcPts val="0"/>
              </a:spcAft>
              <a:buNone/>
            </a:pPr>
            <a:r>
              <a:rPr lang="en-US"/>
              <a:t>                     </a:t>
            </a:r>
            <a:r>
              <a:rPr lang="en-US" sz="1800"/>
              <a:t>- Immune ROI (sample 1) vs Immune ROI (sample 2), with skewed data:        </a:t>
            </a:r>
            <a:endParaRPr sz="1800"/>
          </a:p>
          <a:p>
            <a:pPr indent="0" lvl="0" marL="0" rtl="0" algn="l">
              <a:spcBef>
                <a:spcPts val="1000"/>
              </a:spcBef>
              <a:spcAft>
                <a:spcPts val="0"/>
              </a:spcAft>
              <a:buNone/>
            </a:pPr>
            <a:r>
              <a:rPr lang="en-US" sz="1800"/>
              <a:t>                                   </a:t>
            </a:r>
            <a:r>
              <a:rPr b="1" lang="en-US" sz="1800"/>
              <a:t>Wilcoxon rank-sum test.</a:t>
            </a:r>
            <a:endParaRPr sz="1800"/>
          </a:p>
          <a:p>
            <a:pPr indent="0" lvl="0" marL="0" rtl="0" algn="l">
              <a:spcBef>
                <a:spcPts val="1000"/>
              </a:spcBef>
              <a:spcAft>
                <a:spcPts val="0"/>
              </a:spcAft>
              <a:buNone/>
            </a:pPr>
            <a:r>
              <a:rPr lang="en-US" sz="1800"/>
              <a:t>                  </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rPr lang="en-US" sz="1800"/>
              <a:t>               If more than 2 ROIs to compare: </a:t>
            </a:r>
            <a:endParaRPr sz="1800"/>
          </a:p>
          <a:p>
            <a:pPr indent="0" lvl="0" marL="0" rtl="0" algn="l">
              <a:spcBef>
                <a:spcPts val="1000"/>
              </a:spcBef>
              <a:spcAft>
                <a:spcPts val="0"/>
              </a:spcAft>
              <a:buNone/>
            </a:pPr>
            <a:r>
              <a:rPr lang="en-US" sz="1800"/>
              <a:t>                </a:t>
            </a:r>
            <a:endParaRPr sz="1800"/>
          </a:p>
          <a:p>
            <a:pPr indent="0" lvl="0" marL="0" rtl="0" algn="l">
              <a:spcBef>
                <a:spcPts val="1000"/>
              </a:spcBef>
              <a:spcAft>
                <a:spcPts val="0"/>
              </a:spcAft>
              <a:buNone/>
            </a:pPr>
            <a:r>
              <a:rPr b="1" lang="en-US" sz="1800"/>
              <a:t>                  Example: </a:t>
            </a:r>
            <a:r>
              <a:rPr lang="en-US" sz="1800"/>
              <a:t>- Tumor vs multiple ROIs from the TME per patient: </a:t>
            </a:r>
            <a:r>
              <a:rPr b="1" lang="en-US" sz="1800"/>
              <a:t>Linear Mixed Effect Model (LMM).</a:t>
            </a:r>
            <a:endParaRPr b="1" sz="1800"/>
          </a:p>
          <a:p>
            <a:pPr indent="0" lvl="0" marL="0" rtl="0" algn="l">
              <a:spcBef>
                <a:spcPts val="1000"/>
              </a:spcBef>
              <a:spcAft>
                <a:spcPts val="0"/>
              </a:spcAft>
              <a:buNone/>
            </a:pPr>
            <a:r>
              <a:t/>
            </a:r>
            <a:endParaRPr b="1" sz="1800"/>
          </a:p>
          <a:p>
            <a:pPr indent="0" lvl="0" marL="0" rtl="0" algn="l">
              <a:spcBef>
                <a:spcPts val="1000"/>
              </a:spcBef>
              <a:spcAft>
                <a:spcPts val="0"/>
              </a:spcAft>
              <a:buNone/>
            </a:pPr>
            <a:r>
              <a:rPr lang="en-US" sz="1800"/>
              <a:t>         </a:t>
            </a:r>
            <a:endParaRPr sz="1800"/>
          </a:p>
          <a:p>
            <a:pPr indent="0" lvl="0" marL="0" rtl="0" algn="l">
              <a:spcBef>
                <a:spcPts val="100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g2e37ac2a930_1_63"/>
          <p:cNvPicPr preferRelativeResize="0"/>
          <p:nvPr/>
        </p:nvPicPr>
        <p:blipFill>
          <a:blip r:embed="rId3">
            <a:alphaModFix/>
          </a:blip>
          <a:stretch>
            <a:fillRect/>
          </a:stretch>
        </p:blipFill>
        <p:spPr>
          <a:xfrm>
            <a:off x="251350" y="917374"/>
            <a:ext cx="11887200" cy="5673425"/>
          </a:xfrm>
          <a:prstGeom prst="rect">
            <a:avLst/>
          </a:prstGeom>
          <a:noFill/>
          <a:ln>
            <a:noFill/>
          </a:ln>
        </p:spPr>
      </p:pic>
      <p:sp>
        <p:nvSpPr>
          <p:cNvPr id="249" name="Google Shape;249;g2e37ac2a930_1_63"/>
          <p:cNvSpPr txBox="1"/>
          <p:nvPr/>
        </p:nvSpPr>
        <p:spPr>
          <a:xfrm>
            <a:off x="347350" y="178125"/>
            <a:ext cx="11712000" cy="6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Data views (Volcano plot)</a:t>
            </a:r>
            <a:endParaRPr b="1" sz="28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 name="Shape 253"/>
        <p:cNvGrpSpPr/>
        <p:nvPr/>
      </p:nvGrpSpPr>
      <p:grpSpPr>
        <a:xfrm>
          <a:off x="0" y="0"/>
          <a:ext cx="0" cy="0"/>
          <a:chOff x="0" y="0"/>
          <a:chExt cx="0" cy="0"/>
        </a:xfrm>
      </p:grpSpPr>
      <p:sp>
        <p:nvSpPr>
          <p:cNvPr id="254" name="Google Shape;254;p7"/>
          <p:cNvSpPr/>
          <p:nvPr/>
        </p:nvSpPr>
        <p:spPr>
          <a:xfrm>
            <a:off x="0" y="5320142"/>
            <a:ext cx="12192000" cy="736551"/>
          </a:xfrm>
          <a:prstGeom prst="rect">
            <a:avLst/>
          </a:prstGeom>
          <a:solidFill>
            <a:schemeClr val="lt1">
              <a:alpha val="9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 name="Google Shape;255;p7"/>
          <p:cNvSpPr txBox="1"/>
          <p:nvPr>
            <p:ph type="title"/>
          </p:nvPr>
        </p:nvSpPr>
        <p:spPr>
          <a:xfrm>
            <a:off x="523875" y="5317240"/>
            <a:ext cx="11210925" cy="74483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3600"/>
              <a:buFont typeface="Calibri"/>
              <a:buNone/>
            </a:pPr>
            <a:r>
              <a:rPr lang="en-US" sz="3600">
                <a:solidFill>
                  <a:srgbClr val="262626"/>
                </a:solidFill>
              </a:rPr>
              <a:t>                 </a:t>
            </a:r>
            <a:endParaRPr/>
          </a:p>
        </p:txBody>
      </p:sp>
      <p:cxnSp>
        <p:nvCxnSpPr>
          <p:cNvPr id="256" name="Google Shape;256;p7"/>
          <p:cNvCxnSpPr/>
          <p:nvPr/>
        </p:nvCxnSpPr>
        <p:spPr>
          <a:xfrm>
            <a:off x="0" y="5241983"/>
            <a:ext cx="12192000" cy="0"/>
          </a:xfrm>
          <a:prstGeom prst="straightConnector1">
            <a:avLst/>
          </a:prstGeom>
          <a:noFill/>
          <a:ln cap="flat" cmpd="sng" w="41275">
            <a:solidFill>
              <a:schemeClr val="lt1">
                <a:alpha val="89803"/>
              </a:schemeClr>
            </a:solidFill>
            <a:prstDash val="solid"/>
            <a:miter lim="800000"/>
            <a:headEnd len="sm" w="sm" type="none"/>
            <a:tailEnd len="sm" w="sm" type="none"/>
          </a:ln>
        </p:spPr>
      </p:cxnSp>
      <p:cxnSp>
        <p:nvCxnSpPr>
          <p:cNvPr id="257" name="Google Shape;257;p7"/>
          <p:cNvCxnSpPr/>
          <p:nvPr/>
        </p:nvCxnSpPr>
        <p:spPr>
          <a:xfrm>
            <a:off x="0" y="6134852"/>
            <a:ext cx="12192000" cy="0"/>
          </a:xfrm>
          <a:prstGeom prst="straightConnector1">
            <a:avLst/>
          </a:prstGeom>
          <a:noFill/>
          <a:ln cap="flat" cmpd="sng" w="41275">
            <a:solidFill>
              <a:schemeClr val="lt1">
                <a:alpha val="89803"/>
              </a:schemeClr>
            </a:solidFill>
            <a:prstDash val="solid"/>
            <a:miter lim="800000"/>
            <a:headEnd len="sm" w="sm" type="none"/>
            <a:tailEnd len="sm" w="sm" type="none"/>
          </a:ln>
        </p:spPr>
      </p:cxnSp>
      <p:pic>
        <p:nvPicPr>
          <p:cNvPr descr="A screenshot of a computer&#10;&#10;Description automatically generated" id="258" name="Google Shape;258;p7"/>
          <p:cNvPicPr preferRelativeResize="0"/>
          <p:nvPr>
            <p:ph idx="1" type="body"/>
          </p:nvPr>
        </p:nvPicPr>
        <p:blipFill rotWithShape="1">
          <a:blip r:embed="rId3">
            <a:alphaModFix/>
          </a:blip>
          <a:srcRect b="0" l="0" r="0" t="0"/>
          <a:stretch/>
        </p:blipFill>
        <p:spPr>
          <a:xfrm>
            <a:off x="1000933" y="122694"/>
            <a:ext cx="10080355" cy="673689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2e8511b825a_0_9"/>
          <p:cNvSpPr txBox="1"/>
          <p:nvPr>
            <p:ph type="title"/>
          </p:nvPr>
        </p:nvSpPr>
        <p:spPr>
          <a:xfrm>
            <a:off x="838200" y="365125"/>
            <a:ext cx="10515600" cy="1325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b="1" sz="2300">
              <a:latin typeface="Arial"/>
              <a:ea typeface="Arial"/>
              <a:cs typeface="Arial"/>
              <a:sym typeface="Arial"/>
            </a:endParaRPr>
          </a:p>
          <a:p>
            <a:pPr indent="0" lvl="0" marL="0" rtl="0" algn="l">
              <a:spcBef>
                <a:spcPts val="0"/>
              </a:spcBef>
              <a:spcAft>
                <a:spcPts val="0"/>
              </a:spcAft>
              <a:buNone/>
            </a:pPr>
            <a:r>
              <a:t/>
            </a:r>
            <a:endParaRPr b="1" sz="2300">
              <a:latin typeface="Arial"/>
              <a:ea typeface="Arial"/>
              <a:cs typeface="Arial"/>
              <a:sym typeface="Arial"/>
            </a:endParaRPr>
          </a:p>
          <a:p>
            <a:pPr indent="0" lvl="0" marL="0" rtl="0" algn="l">
              <a:spcBef>
                <a:spcPts val="0"/>
              </a:spcBef>
              <a:spcAft>
                <a:spcPts val="0"/>
              </a:spcAft>
              <a:buNone/>
            </a:pPr>
            <a:r>
              <a:rPr lang="en-US"/>
              <a:t>                  </a:t>
            </a:r>
            <a:endParaRPr/>
          </a:p>
        </p:txBody>
      </p:sp>
      <p:pic>
        <p:nvPicPr>
          <p:cNvPr id="264" name="Google Shape;264;g2e8511b825a_0_9"/>
          <p:cNvPicPr preferRelativeResize="0"/>
          <p:nvPr/>
        </p:nvPicPr>
        <p:blipFill>
          <a:blip r:embed="rId3">
            <a:alphaModFix/>
          </a:blip>
          <a:stretch>
            <a:fillRect/>
          </a:stretch>
        </p:blipFill>
        <p:spPr>
          <a:xfrm>
            <a:off x="2711025" y="195475"/>
            <a:ext cx="6269224" cy="4266674"/>
          </a:xfrm>
          <a:prstGeom prst="rect">
            <a:avLst/>
          </a:prstGeom>
          <a:noFill/>
          <a:ln>
            <a:noFill/>
          </a:ln>
        </p:spPr>
      </p:pic>
      <p:sp>
        <p:nvSpPr>
          <p:cNvPr id="265" name="Google Shape;265;g2e8511b825a_0_9"/>
          <p:cNvSpPr txBox="1"/>
          <p:nvPr/>
        </p:nvSpPr>
        <p:spPr>
          <a:xfrm>
            <a:off x="119700" y="4845125"/>
            <a:ext cx="11952600" cy="19149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Clr>
                <a:schemeClr val="dk1"/>
              </a:buClr>
              <a:buSzPts val="800"/>
              <a:buFont typeface="Calibri"/>
              <a:buChar char="●"/>
            </a:pPr>
            <a:r>
              <a:rPr b="1" lang="en-US" sz="1600">
                <a:solidFill>
                  <a:schemeClr val="dk1"/>
                </a:solidFill>
                <a:latin typeface="Calibri"/>
                <a:ea typeface="Calibri"/>
                <a:cs typeface="Calibri"/>
                <a:sym typeface="Calibri"/>
              </a:rPr>
              <a:t>a: TMB</a:t>
            </a:r>
            <a:r>
              <a:rPr lang="en-US" sz="1600">
                <a:solidFill>
                  <a:schemeClr val="dk1"/>
                </a:solidFill>
                <a:latin typeface="Calibri"/>
                <a:ea typeface="Calibri"/>
                <a:cs typeface="Calibri"/>
                <a:sym typeface="Calibri"/>
              </a:rPr>
              <a:t> </a:t>
            </a:r>
            <a:r>
              <a:rPr lang="en-US" sz="1600">
                <a:solidFill>
                  <a:schemeClr val="dk1"/>
                </a:solidFill>
                <a:latin typeface="Calibri"/>
                <a:ea typeface="Calibri"/>
                <a:cs typeface="Calibri"/>
                <a:sym typeface="Calibri"/>
              </a:rPr>
              <a:t>greater in responders than in non-responders.</a:t>
            </a:r>
            <a:endParaRPr sz="16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Char char="●"/>
            </a:pPr>
            <a:r>
              <a:rPr b="1" lang="en-US" sz="1600">
                <a:solidFill>
                  <a:schemeClr val="dk1"/>
                </a:solidFill>
                <a:latin typeface="Calibri"/>
                <a:ea typeface="Calibri"/>
                <a:cs typeface="Calibri"/>
                <a:sym typeface="Calibri"/>
              </a:rPr>
              <a:t>b</a:t>
            </a:r>
            <a:r>
              <a:rPr lang="en-US" sz="1600">
                <a:solidFill>
                  <a:schemeClr val="dk1"/>
                </a:solidFill>
                <a:latin typeface="Calibri"/>
                <a:ea typeface="Calibri"/>
                <a:cs typeface="Calibri"/>
                <a:sym typeface="Calibri"/>
              </a:rPr>
              <a:t>: </a:t>
            </a:r>
            <a:r>
              <a:rPr b="1" lang="en-US" sz="1600">
                <a:solidFill>
                  <a:schemeClr val="dk1"/>
                </a:solidFill>
                <a:latin typeface="Calibri"/>
                <a:ea typeface="Calibri"/>
                <a:cs typeface="Calibri"/>
                <a:sym typeface="Calibri"/>
              </a:rPr>
              <a:t>CD8</a:t>
            </a:r>
            <a:r>
              <a:rPr lang="en-US" sz="1600">
                <a:solidFill>
                  <a:schemeClr val="dk1"/>
                </a:solidFill>
                <a:latin typeface="Calibri"/>
                <a:ea typeface="Calibri"/>
                <a:cs typeface="Calibri"/>
                <a:sym typeface="Calibri"/>
              </a:rPr>
              <a:t> cell count density higher in responders than in non-responders at </a:t>
            </a:r>
            <a:r>
              <a:rPr b="1" lang="en-US" sz="1600">
                <a:solidFill>
                  <a:schemeClr val="dk1"/>
                </a:solidFill>
                <a:latin typeface="Calibri"/>
                <a:ea typeface="Calibri"/>
                <a:cs typeface="Calibri"/>
                <a:sym typeface="Calibri"/>
              </a:rPr>
              <a:t>baseline</a:t>
            </a:r>
            <a:r>
              <a:rPr lang="en-US" sz="1600">
                <a:solidFill>
                  <a:schemeClr val="dk1"/>
                </a:solidFill>
                <a:latin typeface="Calibri"/>
                <a:ea typeface="Calibri"/>
                <a:cs typeface="Calibri"/>
                <a:sym typeface="Calibri"/>
              </a:rPr>
              <a:t> and </a:t>
            </a:r>
            <a:r>
              <a:rPr b="1" lang="en-US" sz="1600">
                <a:solidFill>
                  <a:schemeClr val="dk1"/>
                </a:solidFill>
                <a:latin typeface="Calibri"/>
                <a:ea typeface="Calibri"/>
                <a:cs typeface="Calibri"/>
                <a:sym typeface="Calibri"/>
              </a:rPr>
              <a:t>early on-treatment</a:t>
            </a:r>
            <a:r>
              <a:rPr lang="en-US"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285750" lvl="0" marL="457200" rtl="0" algn="l">
              <a:spcBef>
                <a:spcPts val="0"/>
              </a:spcBef>
              <a:spcAft>
                <a:spcPts val="0"/>
              </a:spcAft>
              <a:buClr>
                <a:schemeClr val="dk1"/>
              </a:buClr>
              <a:buSzPts val="900"/>
              <a:buFont typeface="Calibri"/>
              <a:buChar char="●"/>
            </a:pPr>
            <a:r>
              <a:rPr b="1" lang="en-US" sz="1600">
                <a:solidFill>
                  <a:schemeClr val="dk1"/>
                </a:solidFill>
                <a:latin typeface="Calibri"/>
                <a:ea typeface="Calibri"/>
                <a:cs typeface="Calibri"/>
                <a:sym typeface="Calibri"/>
              </a:rPr>
              <a:t>c: PD-L1</a:t>
            </a:r>
            <a:r>
              <a:rPr lang="en-US" sz="1600">
                <a:solidFill>
                  <a:schemeClr val="dk1"/>
                </a:solidFill>
                <a:latin typeface="Calibri"/>
                <a:ea typeface="Calibri"/>
                <a:cs typeface="Calibri"/>
                <a:sym typeface="Calibri"/>
              </a:rPr>
              <a:t> expression greater in responders than in non-responders at </a:t>
            </a:r>
            <a:r>
              <a:rPr b="1" lang="en-US" sz="1600">
                <a:solidFill>
                  <a:schemeClr val="dk1"/>
                </a:solidFill>
                <a:latin typeface="Calibri"/>
                <a:ea typeface="Calibri"/>
                <a:cs typeface="Calibri"/>
                <a:sym typeface="Calibri"/>
              </a:rPr>
              <a:t>baseline</a:t>
            </a:r>
            <a:r>
              <a:rPr lang="en-US" sz="1600">
                <a:solidFill>
                  <a:schemeClr val="dk1"/>
                </a:solidFill>
                <a:latin typeface="Calibri"/>
                <a:ea typeface="Calibri"/>
                <a:cs typeface="Calibri"/>
                <a:sym typeface="Calibri"/>
              </a:rPr>
              <a:t> </a:t>
            </a:r>
            <a:r>
              <a:rPr lang="en-US" sz="1600">
                <a:solidFill>
                  <a:schemeClr val="dk1"/>
                </a:solidFill>
                <a:latin typeface="Calibri"/>
                <a:ea typeface="Calibri"/>
                <a:cs typeface="Calibri"/>
                <a:sym typeface="Calibri"/>
              </a:rPr>
              <a:t>and </a:t>
            </a:r>
            <a:r>
              <a:rPr b="1" lang="en-US" sz="1600">
                <a:solidFill>
                  <a:schemeClr val="dk1"/>
                </a:solidFill>
                <a:latin typeface="Calibri"/>
                <a:ea typeface="Calibri"/>
                <a:cs typeface="Calibri"/>
                <a:sym typeface="Calibri"/>
              </a:rPr>
              <a:t>early on-treatment</a:t>
            </a:r>
            <a:r>
              <a:rPr lang="en-US" sz="1600">
                <a:solidFill>
                  <a:schemeClr val="dk1"/>
                </a:solidFill>
                <a:latin typeface="Calibri"/>
                <a:ea typeface="Calibri"/>
                <a:cs typeface="Calibri"/>
                <a:sym typeface="Calibri"/>
              </a:rPr>
              <a:t> . </a:t>
            </a:r>
            <a:endParaRPr sz="1600">
              <a:solidFill>
                <a:schemeClr val="dk1"/>
              </a:solidFill>
              <a:latin typeface="Calibri"/>
              <a:ea typeface="Calibri"/>
              <a:cs typeface="Calibri"/>
              <a:sym typeface="Calibri"/>
            </a:endParaRPr>
          </a:p>
          <a:p>
            <a:pPr indent="-285750" lvl="0" marL="457200" rtl="0" algn="l">
              <a:spcBef>
                <a:spcPts val="0"/>
              </a:spcBef>
              <a:spcAft>
                <a:spcPts val="0"/>
              </a:spcAft>
              <a:buClr>
                <a:schemeClr val="dk1"/>
              </a:buClr>
              <a:buSzPts val="900"/>
              <a:buFont typeface="Calibri"/>
              <a:buChar char="●"/>
            </a:pPr>
            <a:r>
              <a:rPr b="1" lang="en-US" sz="1600">
                <a:solidFill>
                  <a:schemeClr val="dk1"/>
                </a:solidFill>
                <a:latin typeface="Calibri"/>
                <a:ea typeface="Calibri"/>
                <a:cs typeface="Calibri"/>
                <a:sym typeface="Calibri"/>
              </a:rPr>
              <a:t>d:</a:t>
            </a:r>
            <a:r>
              <a:rPr b="1" lang="en-US" sz="1900">
                <a:solidFill>
                  <a:schemeClr val="dk1"/>
                </a:solidFill>
                <a:latin typeface="Calibri"/>
                <a:ea typeface="Calibri"/>
                <a:cs typeface="Calibri"/>
                <a:sym typeface="Calibri"/>
              </a:rPr>
              <a:t> </a:t>
            </a:r>
            <a:r>
              <a:rPr lang="en-US" sz="1600">
                <a:solidFill>
                  <a:schemeClr val="dk1"/>
                </a:solidFill>
                <a:latin typeface="Calibri"/>
                <a:ea typeface="Calibri"/>
                <a:cs typeface="Calibri"/>
                <a:sym typeface="Calibri"/>
              </a:rPr>
              <a:t>greater expression of lymphoid markers (</a:t>
            </a:r>
            <a:r>
              <a:rPr b="1" lang="en-US" sz="1600">
                <a:solidFill>
                  <a:schemeClr val="dk1"/>
                </a:solidFill>
                <a:latin typeface="Calibri"/>
                <a:ea typeface="Calibri"/>
                <a:cs typeface="Calibri"/>
                <a:sym typeface="Calibri"/>
              </a:rPr>
              <a:t>Granzyme B, CD4, FoxP3, CD20, and PD-1</a:t>
            </a:r>
            <a:r>
              <a:rPr lang="en-US" sz="1600">
                <a:solidFill>
                  <a:schemeClr val="dk1"/>
                </a:solidFill>
                <a:latin typeface="Calibri"/>
                <a:ea typeface="Calibri"/>
                <a:cs typeface="Calibri"/>
                <a:sym typeface="Calibri"/>
              </a:rPr>
              <a:t>) in responders than in non-responders at </a:t>
            </a:r>
            <a:r>
              <a:rPr b="1" lang="en-US" sz="1600">
                <a:solidFill>
                  <a:schemeClr val="dk1"/>
                </a:solidFill>
                <a:latin typeface="Calibri"/>
                <a:ea typeface="Calibri"/>
                <a:cs typeface="Calibri"/>
                <a:sym typeface="Calibri"/>
              </a:rPr>
              <a:t>baseline</a:t>
            </a:r>
            <a:r>
              <a:rPr lang="en-US" sz="1600">
                <a:solidFill>
                  <a:schemeClr val="dk1"/>
                </a:solidFill>
                <a:latin typeface="Calibri"/>
                <a:ea typeface="Calibri"/>
                <a:cs typeface="Calibri"/>
                <a:sym typeface="Calibri"/>
              </a:rPr>
              <a:t> and </a:t>
            </a:r>
            <a:r>
              <a:rPr b="1" lang="en-US" sz="1600">
                <a:solidFill>
                  <a:schemeClr val="dk1"/>
                </a:solidFill>
                <a:latin typeface="Calibri"/>
                <a:ea typeface="Calibri"/>
                <a:cs typeface="Calibri"/>
                <a:sym typeface="Calibri"/>
              </a:rPr>
              <a:t>early-on treatment</a:t>
            </a:r>
            <a:r>
              <a:rPr lang="en-US"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285750" lvl="0" marL="457200" rtl="0" algn="l">
              <a:spcBef>
                <a:spcPts val="0"/>
              </a:spcBef>
              <a:spcAft>
                <a:spcPts val="0"/>
              </a:spcAft>
              <a:buClr>
                <a:schemeClr val="dk1"/>
              </a:buClr>
              <a:buSzPts val="900"/>
              <a:buFont typeface="Calibri"/>
              <a:buChar char="●"/>
            </a:pPr>
            <a:r>
              <a:rPr b="1" lang="en-US" sz="1600">
                <a:solidFill>
                  <a:schemeClr val="dk1"/>
                </a:solidFill>
                <a:latin typeface="Calibri"/>
                <a:ea typeface="Calibri"/>
                <a:cs typeface="Calibri"/>
                <a:sym typeface="Calibri"/>
              </a:rPr>
              <a:t>e: </a:t>
            </a:r>
            <a:r>
              <a:rPr lang="en-US" sz="1600">
                <a:solidFill>
                  <a:schemeClr val="dk1"/>
                </a:solidFill>
                <a:latin typeface="Calibri"/>
                <a:ea typeface="Calibri"/>
                <a:cs typeface="Calibri"/>
                <a:sym typeface="Calibri"/>
              </a:rPr>
              <a:t>immune markers expression significantly (p.val &lt; 0.05) greater in responders than in non-responders both at </a:t>
            </a:r>
            <a:r>
              <a:rPr b="1" lang="en-US" sz="1600">
                <a:solidFill>
                  <a:schemeClr val="dk1"/>
                </a:solidFill>
                <a:latin typeface="Calibri"/>
                <a:ea typeface="Calibri"/>
                <a:cs typeface="Calibri"/>
                <a:sym typeface="Calibri"/>
              </a:rPr>
              <a:t>baseline</a:t>
            </a:r>
            <a:r>
              <a:rPr lang="en-US" sz="1600">
                <a:solidFill>
                  <a:schemeClr val="dk1"/>
                </a:solidFill>
                <a:latin typeface="Calibri"/>
                <a:ea typeface="Calibri"/>
                <a:cs typeface="Calibri"/>
                <a:sym typeface="Calibri"/>
              </a:rPr>
              <a:t> and </a:t>
            </a:r>
            <a:r>
              <a:rPr b="1" lang="en-US" sz="1600">
                <a:solidFill>
                  <a:schemeClr val="dk1"/>
                </a:solidFill>
                <a:latin typeface="Calibri"/>
                <a:ea typeface="Calibri"/>
                <a:cs typeface="Calibri"/>
                <a:sym typeface="Calibri"/>
              </a:rPr>
              <a:t>early</a:t>
            </a:r>
            <a:r>
              <a:rPr lang="en-US" sz="1600">
                <a:solidFill>
                  <a:schemeClr val="dk1"/>
                </a:solidFill>
                <a:latin typeface="Calibri"/>
                <a:ea typeface="Calibri"/>
                <a:cs typeface="Calibri"/>
                <a:sym typeface="Calibri"/>
              </a:rPr>
              <a:t> </a:t>
            </a:r>
            <a:r>
              <a:rPr b="1" lang="en-US" sz="1600">
                <a:solidFill>
                  <a:schemeClr val="dk1"/>
                </a:solidFill>
                <a:latin typeface="Calibri"/>
                <a:ea typeface="Calibri"/>
                <a:cs typeface="Calibri"/>
                <a:sym typeface="Calibri"/>
              </a:rPr>
              <a:t>on-treatment</a:t>
            </a:r>
            <a:r>
              <a:rPr lang="en-US"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g2e91d9a203d_0_59"/>
          <p:cNvPicPr preferRelativeResize="0"/>
          <p:nvPr/>
        </p:nvPicPr>
        <p:blipFill>
          <a:blip r:embed="rId3">
            <a:alphaModFix/>
          </a:blip>
          <a:stretch>
            <a:fillRect/>
          </a:stretch>
        </p:blipFill>
        <p:spPr>
          <a:xfrm>
            <a:off x="892225" y="996549"/>
            <a:ext cx="10239452" cy="5549700"/>
          </a:xfrm>
          <a:prstGeom prst="rect">
            <a:avLst/>
          </a:prstGeom>
          <a:noFill/>
          <a:ln>
            <a:noFill/>
          </a:ln>
        </p:spPr>
      </p:pic>
      <p:sp>
        <p:nvSpPr>
          <p:cNvPr id="102" name="Google Shape;102;g2e91d9a203d_0_59"/>
          <p:cNvSpPr txBox="1"/>
          <p:nvPr/>
        </p:nvSpPr>
        <p:spPr>
          <a:xfrm>
            <a:off x="632350" y="213750"/>
            <a:ext cx="10759200" cy="7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GeoMx DSP ROI Selection</a:t>
            </a:r>
            <a:endParaRPr b="1" sz="2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2e91d9a203d_0_1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                 </a:t>
            </a:r>
            <a:r>
              <a:rPr b="1" lang="en-US" sz="3800"/>
              <a:t>GeoMx DSP Data Analysis</a:t>
            </a:r>
            <a:endParaRPr b="1" sz="3800"/>
          </a:p>
          <a:p>
            <a:pPr indent="0" lvl="0" marL="0" rtl="0" algn="l">
              <a:spcBef>
                <a:spcPts val="0"/>
              </a:spcBef>
              <a:spcAft>
                <a:spcPts val="0"/>
              </a:spcAft>
              <a:buNone/>
            </a:pPr>
            <a:r>
              <a:t/>
            </a:r>
            <a:endParaRPr/>
          </a:p>
        </p:txBody>
      </p:sp>
      <p:sp>
        <p:nvSpPr>
          <p:cNvPr id="108" name="Google Shape;108;g2e91d9a203d_0_1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2200"/>
              <a:t>2</a:t>
            </a:r>
            <a:r>
              <a:rPr lang="en-US" sz="2200"/>
              <a:t> choices:</a:t>
            </a:r>
            <a:endParaRPr sz="2200"/>
          </a:p>
          <a:p>
            <a:pPr indent="0" lvl="0" marL="0" rtl="0" algn="l">
              <a:spcBef>
                <a:spcPts val="1000"/>
              </a:spcBef>
              <a:spcAft>
                <a:spcPts val="0"/>
              </a:spcAft>
              <a:buNone/>
            </a:pPr>
            <a:r>
              <a:t/>
            </a:r>
            <a:endParaRPr sz="2200"/>
          </a:p>
          <a:p>
            <a:pPr indent="-304800" lvl="0" marL="457200" rtl="0" algn="l">
              <a:spcBef>
                <a:spcPts val="1000"/>
              </a:spcBef>
              <a:spcAft>
                <a:spcPts val="0"/>
              </a:spcAft>
              <a:buSzPts val="1200"/>
              <a:buChar char="-"/>
            </a:pPr>
            <a:r>
              <a:rPr lang="en-US" sz="2200"/>
              <a:t>GeoMx Data Analysis Suite (DSPDA) → QC, Normalization, Statistical Analysis, Visualization.</a:t>
            </a:r>
            <a:endParaRPr sz="2200"/>
          </a:p>
          <a:p>
            <a:pPr indent="0" lvl="0" marL="0" rtl="0" algn="l">
              <a:spcBef>
                <a:spcPts val="1000"/>
              </a:spcBef>
              <a:spcAft>
                <a:spcPts val="0"/>
              </a:spcAft>
              <a:buNone/>
            </a:pPr>
            <a:r>
              <a:t/>
            </a:r>
            <a:endParaRPr sz="2200"/>
          </a:p>
          <a:p>
            <a:pPr indent="-304800" lvl="0" marL="457200" rtl="0" algn="l">
              <a:spcBef>
                <a:spcPts val="1000"/>
              </a:spcBef>
              <a:spcAft>
                <a:spcPts val="0"/>
              </a:spcAft>
              <a:buSzPts val="1200"/>
              <a:buChar char="-"/>
            </a:pPr>
            <a:r>
              <a:rPr lang="en-US" sz="2200"/>
              <a:t>Import count matrix into R.</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2e91d9a203d_0_23"/>
          <p:cNvSpPr txBox="1"/>
          <p:nvPr>
            <p:ph type="title"/>
          </p:nvPr>
        </p:nvSpPr>
        <p:spPr>
          <a:xfrm>
            <a:off x="838200" y="365125"/>
            <a:ext cx="10515600" cy="846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            </a:t>
            </a:r>
            <a:r>
              <a:rPr b="1" lang="en-US" sz="3355"/>
              <a:t>GeoMx DSP Data Analysis: QC and normalization</a:t>
            </a:r>
            <a:endParaRPr b="1" sz="3355"/>
          </a:p>
          <a:p>
            <a:pPr indent="0" lvl="0" marL="0" rtl="0" algn="l">
              <a:spcBef>
                <a:spcPts val="0"/>
              </a:spcBef>
              <a:spcAft>
                <a:spcPts val="0"/>
              </a:spcAft>
              <a:buNone/>
            </a:pPr>
            <a:r>
              <a:t/>
            </a:r>
            <a:endParaRPr/>
          </a:p>
        </p:txBody>
      </p:sp>
      <p:sp>
        <p:nvSpPr>
          <p:cNvPr id="114" name="Google Shape;114;g2e91d9a203d_0_23"/>
          <p:cNvSpPr txBox="1"/>
          <p:nvPr>
            <p:ph idx="1" type="body"/>
          </p:nvPr>
        </p:nvSpPr>
        <p:spPr>
          <a:xfrm>
            <a:off x="838200" y="1335975"/>
            <a:ext cx="10515600" cy="4840800"/>
          </a:xfrm>
          <a:prstGeom prst="rect">
            <a:avLst/>
          </a:prstGeom>
        </p:spPr>
        <p:txBody>
          <a:bodyPr anchorCtr="0" anchor="t" bIns="45700" lIns="91425" spcFirstLastPara="1" rIns="91425" wrap="square" tIns="45700">
            <a:normAutofit fontScale="62500" lnSpcReduction="20000"/>
          </a:bodyPr>
          <a:lstStyle/>
          <a:p>
            <a:pPr indent="0" lvl="0" marL="0" rtl="0" algn="l">
              <a:spcBef>
                <a:spcPts val="1000"/>
              </a:spcBef>
              <a:spcAft>
                <a:spcPts val="0"/>
              </a:spcAft>
              <a:buNone/>
            </a:pPr>
            <a:r>
              <a:rPr b="1" lang="en-US" sz="1800" u="sng"/>
              <a:t>Step 1:</a:t>
            </a:r>
            <a:r>
              <a:rPr b="1" lang="en-US" sz="1800"/>
              <a:t> </a:t>
            </a:r>
            <a:r>
              <a:rPr lang="en-US" sz="1800"/>
              <a:t>Quality Control (QC)</a:t>
            </a:r>
            <a:endParaRPr sz="1800"/>
          </a:p>
          <a:p>
            <a:pPr indent="0" lvl="0" marL="0" rtl="0" algn="l">
              <a:spcBef>
                <a:spcPts val="1000"/>
              </a:spcBef>
              <a:spcAft>
                <a:spcPts val="0"/>
              </a:spcAft>
              <a:buNone/>
            </a:pPr>
            <a:r>
              <a:t/>
            </a:r>
            <a:endParaRPr sz="1800"/>
          </a:p>
          <a:p>
            <a:pPr indent="-300037" lvl="0" marL="457200" rtl="0" algn="l">
              <a:spcBef>
                <a:spcPts val="1000"/>
              </a:spcBef>
              <a:spcAft>
                <a:spcPts val="0"/>
              </a:spcAft>
              <a:buSzPct val="100000"/>
              <a:buChar char="•"/>
            </a:pPr>
            <a:r>
              <a:rPr b="1" lang="en-US" sz="1800"/>
              <a:t>QC of ROI</a:t>
            </a:r>
            <a:endParaRPr b="1" sz="2200"/>
          </a:p>
          <a:p>
            <a:pPr indent="0" lvl="0" marL="0" rtl="0" algn="l">
              <a:spcBef>
                <a:spcPts val="1000"/>
              </a:spcBef>
              <a:spcAft>
                <a:spcPts val="0"/>
              </a:spcAft>
              <a:buNone/>
            </a:pPr>
            <a:r>
              <a:rPr lang="en-US"/>
              <a:t>         </a:t>
            </a:r>
            <a:r>
              <a:rPr b="1" lang="en-US" sz="1800"/>
              <a:t>Purpose: </a:t>
            </a:r>
            <a:r>
              <a:rPr lang="en-US" sz="1800"/>
              <a:t>Identify and remove ROIs with low target detection (i.e. with poor data). Keep segments with a specified frequency of targets above an expression threshold.</a:t>
            </a:r>
            <a:endParaRPr sz="1800"/>
          </a:p>
          <a:p>
            <a:pPr indent="0" lvl="0" marL="0" rtl="0" algn="l">
              <a:spcBef>
                <a:spcPts val="1000"/>
              </a:spcBef>
              <a:spcAft>
                <a:spcPts val="0"/>
              </a:spcAft>
              <a:buNone/>
            </a:pPr>
            <a:r>
              <a:t/>
            </a:r>
            <a:endParaRPr sz="1800"/>
          </a:p>
          <a:p>
            <a:pPr indent="-300037" lvl="0" marL="457200" rtl="0" algn="l">
              <a:spcBef>
                <a:spcPts val="1000"/>
              </a:spcBef>
              <a:spcAft>
                <a:spcPts val="0"/>
              </a:spcAft>
              <a:buSzPct val="100000"/>
              <a:buChar char="•"/>
            </a:pPr>
            <a:r>
              <a:rPr b="1" lang="en-US" sz="1800"/>
              <a:t>QC of targets</a:t>
            </a:r>
            <a:endParaRPr b="1" sz="1800"/>
          </a:p>
          <a:p>
            <a:pPr indent="0" lvl="0" marL="0" rtl="0" algn="l">
              <a:spcBef>
                <a:spcPts val="1000"/>
              </a:spcBef>
              <a:spcAft>
                <a:spcPts val="0"/>
              </a:spcAft>
              <a:buNone/>
            </a:pPr>
            <a:r>
              <a:rPr b="1" lang="en-US" sz="1800"/>
              <a:t>              Purpose: </a:t>
            </a:r>
            <a:r>
              <a:rPr lang="en-US" sz="1800"/>
              <a:t>Identify and remove targets with low detection across segments. Keep targets with an expression above than an expression threshold, at a specified frequency. </a:t>
            </a:r>
            <a:endParaRPr sz="1800"/>
          </a:p>
          <a:p>
            <a:pPr indent="0" lvl="0" marL="0" rtl="0" algn="l">
              <a:spcBef>
                <a:spcPts val="1000"/>
              </a:spcBef>
              <a:spcAft>
                <a:spcPts val="0"/>
              </a:spcAft>
              <a:buNone/>
            </a:pPr>
            <a:r>
              <a:t/>
            </a:r>
            <a:endParaRPr sz="1800"/>
          </a:p>
          <a:p>
            <a:pPr indent="0" lvl="0" marL="457200" rtl="0" algn="l">
              <a:spcBef>
                <a:spcPts val="1000"/>
              </a:spcBef>
              <a:spcAft>
                <a:spcPts val="0"/>
              </a:spcAft>
              <a:buNone/>
            </a:pPr>
            <a:r>
              <a:rPr lang="en-US" sz="1800"/>
              <a:t>—&gt; </a:t>
            </a:r>
            <a:r>
              <a:rPr b="1" lang="en-US" sz="1800" u="sng"/>
              <a:t>Important point:</a:t>
            </a:r>
            <a:r>
              <a:rPr b="1" lang="en-US" sz="1800"/>
              <a:t> </a:t>
            </a:r>
            <a:r>
              <a:rPr lang="en-US" sz="1800"/>
              <a:t>Filtering targets after filtering segments to avoid losing relevant biology.</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rPr b="1" lang="en-US" sz="1800" u="sng"/>
              <a:t>Step 2:</a:t>
            </a:r>
            <a:r>
              <a:rPr lang="en-US" sz="1800"/>
              <a:t> Normalization</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rPr lang="en-US" sz="1800"/>
              <a:t>             </a:t>
            </a:r>
            <a:r>
              <a:rPr b="1" lang="en-US" sz="1800"/>
              <a:t>Purpose: </a:t>
            </a:r>
            <a:r>
              <a:rPr lang="en-US" sz="1800"/>
              <a:t>Choose the right normalization strategy to remove technical variability from the data. There are 4 choices </a:t>
            </a:r>
            <a:endParaRPr sz="1800"/>
          </a:p>
          <a:p>
            <a:pPr indent="0" lvl="0" marL="0" rtl="0" algn="l">
              <a:spcBef>
                <a:spcPts val="1000"/>
              </a:spcBef>
              <a:spcAft>
                <a:spcPts val="0"/>
              </a:spcAft>
              <a:buNone/>
            </a:pPr>
            <a:r>
              <a:rPr lang="en-US" sz="1800"/>
              <a:t>             choices for normalization (housekeeper, background, region or nuclei normalization).</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b="1" sz="1800"/>
          </a:p>
          <a:p>
            <a:pPr indent="0" lvl="0" marL="0" rtl="0" algn="l">
              <a:spcBef>
                <a:spcPts val="1000"/>
              </a:spcBef>
              <a:spcAft>
                <a:spcPts val="0"/>
              </a:spcAft>
              <a:buNone/>
            </a:pPr>
            <a:r>
              <a:rPr b="1" lang="en-US" sz="1800"/>
              <a:t>       </a:t>
            </a:r>
            <a:endParaRPr b="1" sz="1800"/>
          </a:p>
          <a:p>
            <a:pPr indent="0" lvl="0" marL="0" rtl="0" algn="l">
              <a:spcBef>
                <a:spcPts val="1000"/>
              </a:spcBef>
              <a:spcAft>
                <a:spcPts val="0"/>
              </a:spcAft>
              <a:buNone/>
            </a:pPr>
            <a:r>
              <a:rPr b="1" lang="en-US" sz="1800"/>
              <a:t> </a:t>
            </a:r>
            <a:endParaRPr b="1" sz="1800"/>
          </a:p>
          <a:p>
            <a:pPr indent="-300037" lvl="0" marL="457200" rtl="0" algn="l">
              <a:spcBef>
                <a:spcPts val="1000"/>
              </a:spcBef>
              <a:spcAft>
                <a:spcPts val="0"/>
              </a:spcAft>
              <a:buSzPct val="64285"/>
              <a:buChar char="-"/>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2e91d9a203d_0_28"/>
          <p:cNvSpPr txBox="1"/>
          <p:nvPr>
            <p:ph type="title"/>
          </p:nvPr>
        </p:nvSpPr>
        <p:spPr>
          <a:xfrm>
            <a:off x="838200" y="365125"/>
            <a:ext cx="10515600" cy="846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            </a:t>
            </a:r>
            <a:r>
              <a:rPr b="1" lang="en-US" sz="3355"/>
              <a:t>GeoMx DSP Data Analysis: Data exploration </a:t>
            </a:r>
            <a:endParaRPr b="1" sz="3355"/>
          </a:p>
          <a:p>
            <a:pPr indent="0" lvl="0" marL="0" rtl="0" algn="l">
              <a:spcBef>
                <a:spcPts val="0"/>
              </a:spcBef>
              <a:spcAft>
                <a:spcPts val="0"/>
              </a:spcAft>
              <a:buNone/>
            </a:pPr>
            <a:r>
              <a:t/>
            </a:r>
            <a:endParaRPr/>
          </a:p>
        </p:txBody>
      </p:sp>
      <p:sp>
        <p:nvSpPr>
          <p:cNvPr id="120" name="Google Shape;120;g2e91d9a203d_0_28"/>
          <p:cNvSpPr txBox="1"/>
          <p:nvPr>
            <p:ph idx="1" type="body"/>
          </p:nvPr>
        </p:nvSpPr>
        <p:spPr>
          <a:xfrm>
            <a:off x="838200" y="1523000"/>
            <a:ext cx="10515600" cy="484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500"/>
              <a:t>Several data visualization methods…</a:t>
            </a:r>
            <a:endParaRPr sz="2500"/>
          </a:p>
          <a:p>
            <a:pPr indent="0" lvl="0" marL="0" rtl="0" algn="l">
              <a:spcBef>
                <a:spcPts val="1000"/>
              </a:spcBef>
              <a:spcAft>
                <a:spcPts val="0"/>
              </a:spcAft>
              <a:buNone/>
            </a:pPr>
            <a:r>
              <a:t/>
            </a:r>
            <a:endParaRPr sz="2500"/>
          </a:p>
          <a:p>
            <a:pPr indent="-387350" lvl="0" marL="457200" rtl="0" algn="l">
              <a:spcBef>
                <a:spcPts val="1000"/>
              </a:spcBef>
              <a:spcAft>
                <a:spcPts val="0"/>
              </a:spcAft>
              <a:buSzPts val="2500"/>
              <a:buChar char="-"/>
            </a:pPr>
            <a:r>
              <a:rPr b="1" lang="en-US" sz="2100"/>
              <a:t>Heatmap, boxplot, bar graphs</a:t>
            </a:r>
            <a:r>
              <a:rPr lang="en-US" sz="2500"/>
              <a:t> —&gt; </a:t>
            </a:r>
            <a:r>
              <a:rPr lang="en-US" sz="2500"/>
              <a:t>distribution of expression/cell type deconvolution.</a:t>
            </a:r>
            <a:endParaRPr sz="2500"/>
          </a:p>
          <a:p>
            <a:pPr indent="0" lvl="0" marL="457200" rtl="0" algn="l">
              <a:spcBef>
                <a:spcPts val="1000"/>
              </a:spcBef>
              <a:spcAft>
                <a:spcPts val="0"/>
              </a:spcAft>
              <a:buNone/>
            </a:pPr>
            <a:r>
              <a:t/>
            </a:r>
            <a:endParaRPr sz="2500"/>
          </a:p>
          <a:p>
            <a:pPr indent="-387350" lvl="0" marL="457200" rtl="0" algn="l">
              <a:spcBef>
                <a:spcPts val="1000"/>
              </a:spcBef>
              <a:spcAft>
                <a:spcPts val="0"/>
              </a:spcAft>
              <a:buSzPts val="2500"/>
              <a:buChar char="-"/>
            </a:pPr>
            <a:r>
              <a:rPr b="1" lang="en-US" sz="2100"/>
              <a:t>Volcano plot</a:t>
            </a:r>
            <a:r>
              <a:rPr lang="en-US" sz="2500"/>
              <a:t> —&gt; statistical changes in expression between expt groups.</a:t>
            </a:r>
            <a:endParaRPr sz="2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2e37ac2a930_1_19"/>
          <p:cNvSpPr txBox="1"/>
          <p:nvPr/>
        </p:nvSpPr>
        <p:spPr>
          <a:xfrm>
            <a:off x="142500" y="311725"/>
            <a:ext cx="11836800" cy="10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Data Views (Heatmap)</a:t>
            </a:r>
            <a:r>
              <a:rPr lang="en-US"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126" name="Google Shape;126;g2e37ac2a930_1_19"/>
          <p:cNvSpPr txBox="1"/>
          <p:nvPr/>
        </p:nvSpPr>
        <p:spPr>
          <a:xfrm>
            <a:off x="390925" y="1774113"/>
            <a:ext cx="49164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                   </a:t>
            </a:r>
            <a:endParaRPr b="1" sz="2800">
              <a:solidFill>
                <a:schemeClr val="dk1"/>
              </a:solidFill>
              <a:latin typeface="Calibri"/>
              <a:ea typeface="Calibri"/>
              <a:cs typeface="Calibri"/>
              <a:sym typeface="Calibri"/>
            </a:endParaRPr>
          </a:p>
        </p:txBody>
      </p:sp>
      <p:pic>
        <p:nvPicPr>
          <p:cNvPr id="127" name="Google Shape;127;g2e37ac2a930_1_19"/>
          <p:cNvPicPr preferRelativeResize="0"/>
          <p:nvPr/>
        </p:nvPicPr>
        <p:blipFill>
          <a:blip r:embed="rId3">
            <a:alphaModFix/>
          </a:blip>
          <a:stretch>
            <a:fillRect/>
          </a:stretch>
        </p:blipFill>
        <p:spPr>
          <a:xfrm>
            <a:off x="245787" y="1398328"/>
            <a:ext cx="11630225" cy="49167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g2e37ac2a930_1_57"/>
          <p:cNvPicPr preferRelativeResize="0"/>
          <p:nvPr/>
        </p:nvPicPr>
        <p:blipFill>
          <a:blip r:embed="rId3">
            <a:alphaModFix/>
          </a:blip>
          <a:stretch>
            <a:fillRect/>
          </a:stretch>
        </p:blipFill>
        <p:spPr>
          <a:xfrm>
            <a:off x="304800" y="855025"/>
            <a:ext cx="11887200" cy="5867625"/>
          </a:xfrm>
          <a:prstGeom prst="rect">
            <a:avLst/>
          </a:prstGeom>
          <a:noFill/>
          <a:ln>
            <a:noFill/>
          </a:ln>
        </p:spPr>
      </p:pic>
      <p:sp>
        <p:nvSpPr>
          <p:cNvPr id="133" name="Google Shape;133;g2e37ac2a930_1_57"/>
          <p:cNvSpPr txBox="1"/>
          <p:nvPr/>
        </p:nvSpPr>
        <p:spPr>
          <a:xfrm>
            <a:off x="142500" y="258300"/>
            <a:ext cx="120495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Data Views (Stacked bar chart)</a:t>
            </a:r>
            <a:endParaRPr b="1" sz="2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2e37ac2a930_1_33"/>
          <p:cNvSpPr txBox="1"/>
          <p:nvPr/>
        </p:nvSpPr>
        <p:spPr>
          <a:xfrm>
            <a:off x="587825" y="1148950"/>
            <a:ext cx="35700" cy="1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139" name="Google Shape;139;g2e37ac2a930_1_33"/>
          <p:cNvSpPr txBox="1"/>
          <p:nvPr/>
        </p:nvSpPr>
        <p:spPr>
          <a:xfrm>
            <a:off x="801575" y="1754600"/>
            <a:ext cx="36249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       </a:t>
            </a:r>
            <a:endParaRPr b="1" sz="2600">
              <a:solidFill>
                <a:schemeClr val="dk1"/>
              </a:solidFill>
              <a:latin typeface="Calibri"/>
              <a:ea typeface="Calibri"/>
              <a:cs typeface="Calibri"/>
              <a:sym typeface="Calibri"/>
            </a:endParaRPr>
          </a:p>
        </p:txBody>
      </p:sp>
      <p:pic>
        <p:nvPicPr>
          <p:cNvPr id="140" name="Google Shape;140;g2e37ac2a930_1_33"/>
          <p:cNvPicPr preferRelativeResize="0"/>
          <p:nvPr/>
        </p:nvPicPr>
        <p:blipFill>
          <a:blip r:embed="rId3">
            <a:alphaModFix/>
          </a:blip>
          <a:stretch>
            <a:fillRect/>
          </a:stretch>
        </p:blipFill>
        <p:spPr>
          <a:xfrm>
            <a:off x="6483925" y="3083425"/>
            <a:ext cx="3455725" cy="3246275"/>
          </a:xfrm>
          <a:prstGeom prst="rect">
            <a:avLst/>
          </a:prstGeom>
          <a:noFill/>
          <a:ln>
            <a:noFill/>
          </a:ln>
        </p:spPr>
      </p:pic>
      <p:sp>
        <p:nvSpPr>
          <p:cNvPr id="141" name="Google Shape;141;g2e37ac2a930_1_33"/>
          <p:cNvSpPr txBox="1"/>
          <p:nvPr/>
        </p:nvSpPr>
        <p:spPr>
          <a:xfrm>
            <a:off x="6555175" y="2101950"/>
            <a:ext cx="42483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chemeClr val="dk1"/>
                </a:solidFill>
                <a:latin typeface="Calibri"/>
                <a:ea typeface="Calibri"/>
                <a:cs typeface="Calibri"/>
                <a:sym typeface="Calibri"/>
              </a:rPr>
              <a:t>Boxplot (expression of JAK1 across MART-1 and Iba-1 positive ROIs) - </a:t>
            </a:r>
            <a:r>
              <a:rPr b="1" i="1" lang="en-US" sz="1700">
                <a:solidFill>
                  <a:schemeClr val="dk1"/>
                </a:solidFill>
                <a:latin typeface="Calibri"/>
                <a:ea typeface="Calibri"/>
                <a:cs typeface="Calibri"/>
                <a:sym typeface="Calibri"/>
              </a:rPr>
              <a:t>(Izraely et al., 2023)</a:t>
            </a:r>
            <a:endParaRPr b="1" i="1" sz="1700">
              <a:solidFill>
                <a:schemeClr val="dk1"/>
              </a:solidFill>
              <a:latin typeface="Calibri"/>
              <a:ea typeface="Calibri"/>
              <a:cs typeface="Calibri"/>
              <a:sym typeface="Calibri"/>
            </a:endParaRPr>
          </a:p>
        </p:txBody>
      </p:sp>
      <p:sp>
        <p:nvSpPr>
          <p:cNvPr id="142" name="Google Shape;142;g2e37ac2a930_1_33"/>
          <p:cNvSpPr txBox="1"/>
          <p:nvPr/>
        </p:nvSpPr>
        <p:spPr>
          <a:xfrm>
            <a:off x="3019300" y="587825"/>
            <a:ext cx="5896200" cy="8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Data Views (Scatter plot and Boxplot)</a:t>
            </a:r>
            <a:endParaRPr b="1" sz="2800">
              <a:solidFill>
                <a:schemeClr val="dk1"/>
              </a:solidFill>
              <a:latin typeface="Calibri"/>
              <a:ea typeface="Calibri"/>
              <a:cs typeface="Calibri"/>
              <a:sym typeface="Calibri"/>
            </a:endParaRPr>
          </a:p>
        </p:txBody>
      </p:sp>
      <p:sp>
        <p:nvSpPr>
          <p:cNvPr id="143" name="Google Shape;143;g2e37ac2a930_1_33"/>
          <p:cNvSpPr txBox="1"/>
          <p:nvPr/>
        </p:nvSpPr>
        <p:spPr>
          <a:xfrm>
            <a:off x="685825" y="2021775"/>
            <a:ext cx="4141500" cy="5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200">
                <a:solidFill>
                  <a:schemeClr val="dk1"/>
                </a:solidFill>
                <a:latin typeface="Calibri"/>
                <a:ea typeface="Calibri"/>
                <a:cs typeface="Calibri"/>
                <a:sym typeface="Calibri"/>
              </a:rPr>
              <a:t>Scatter plot (with regression line)</a:t>
            </a:r>
            <a:endParaRPr b="1" sz="2200">
              <a:solidFill>
                <a:schemeClr val="dk1"/>
              </a:solidFill>
              <a:latin typeface="Calibri"/>
              <a:ea typeface="Calibri"/>
              <a:cs typeface="Calibri"/>
              <a:sym typeface="Calibri"/>
            </a:endParaRPr>
          </a:p>
        </p:txBody>
      </p:sp>
      <p:pic>
        <p:nvPicPr>
          <p:cNvPr id="144" name="Google Shape;144;g2e37ac2a930_1_33"/>
          <p:cNvPicPr preferRelativeResize="0"/>
          <p:nvPr/>
        </p:nvPicPr>
        <p:blipFill>
          <a:blip r:embed="rId4">
            <a:alphaModFix/>
          </a:blip>
          <a:stretch>
            <a:fillRect/>
          </a:stretch>
        </p:blipFill>
        <p:spPr>
          <a:xfrm>
            <a:off x="910975" y="2741400"/>
            <a:ext cx="3406099" cy="3356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2023-11-09T13:43:03Z</dcterms:created>
</cp:coreProperties>
</file>